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Default Extension="bin" ContentType="application/vnd.ms-office.activeX"/>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309" r:id="rId3"/>
    <p:sldId id="315" r:id="rId4"/>
    <p:sldId id="316" r:id="rId5"/>
    <p:sldId id="318" r:id="rId6"/>
    <p:sldId id="314" r:id="rId7"/>
    <p:sldId id="319" r:id="rId8"/>
  </p:sldIdLst>
  <p:sldSz cx="10688638" cy="7562850"/>
  <p:notesSz cx="6797675" cy="9926638"/>
  <p:custDataLst>
    <p:tags r:id="rId11"/>
  </p:custDataLst>
  <p:defaultTextStyle>
    <a:defPPr>
      <a:defRPr lang="de-DE"/>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a:srgbClr val="FFFF00"/>
    <a:srgbClr val="0000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72565" autoAdjust="0"/>
  </p:normalViewPr>
  <p:slideViewPr>
    <p:cSldViewPr>
      <p:cViewPr>
        <p:scale>
          <a:sx n="60" d="100"/>
          <a:sy n="60" d="100"/>
        </p:scale>
        <p:origin x="-1824" y="-306"/>
      </p:cViewPr>
      <p:guideLst>
        <p:guide orient="horz" pos="2400"/>
        <p:guide pos="33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890"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Times" panose="02020603050405020304" pitchFamily="18" charset="0"/>
              </a:defRPr>
            </a:lvl1pPr>
          </a:lstStyle>
          <a:p>
            <a:pPr>
              <a:defRPr/>
            </a:pPr>
            <a:endParaRPr lang="fr-CH"/>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Times" panose="02020603050405020304" pitchFamily="18" charset="0"/>
              </a:defRPr>
            </a:lvl1pPr>
          </a:lstStyle>
          <a:p>
            <a:pPr>
              <a:defRPr/>
            </a:pPr>
            <a:fld id="{C6F40233-8E77-44A6-BE96-367E5809FEA9}" type="datetimeFigureOut">
              <a:rPr lang="fr-CH"/>
              <a:pPr>
                <a:defRPr/>
              </a:pPr>
              <a:t>31.07.2015</a:t>
            </a:fld>
            <a:endParaRPr lang="fr-CH"/>
          </a:p>
        </p:txBody>
      </p:sp>
      <p:sp>
        <p:nvSpPr>
          <p:cNvPr id="4" name="Footer Placeholder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atin typeface="Times" panose="02020603050405020304" pitchFamily="18" charset="0"/>
              </a:defRPr>
            </a:lvl1pPr>
          </a:lstStyle>
          <a:p>
            <a:pPr>
              <a:defRPr/>
            </a:pPr>
            <a:endParaRPr lang="fr-CH"/>
          </a:p>
        </p:txBody>
      </p:sp>
      <p:sp>
        <p:nvSpPr>
          <p:cNvPr id="5" name="Slide Number Placeholder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4EEC260-0E0B-4F1F-B211-BA83A1BDC092}" type="slidenum">
              <a:rPr lang="fr-CH"/>
              <a:pPr>
                <a:defRPr/>
              </a:pPr>
              <a:t>‹#›</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panose="02020603050405020304" pitchFamily="18" charset="0"/>
              </a:defRPr>
            </a:lvl1pPr>
          </a:lstStyle>
          <a:p>
            <a:pPr>
              <a:defRPr/>
            </a:pPr>
            <a:endParaRPr lang="en-US"/>
          </a:p>
        </p:txBody>
      </p:sp>
      <p:sp>
        <p:nvSpPr>
          <p:cNvPr id="25603"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panose="02020603050405020304" pitchFamily="18" charset="0"/>
              </a:defRPr>
            </a:lvl1pPr>
          </a:lstStyle>
          <a:p>
            <a:pPr>
              <a:defRPr/>
            </a:pPr>
            <a:fld id="{1151FEC0-6B82-43AC-9C0A-B07443A2885A}" type="datetimeFigureOut">
              <a:rPr lang="en-US"/>
              <a:pPr>
                <a:defRPr/>
              </a:pPr>
              <a:t>7/31/2015</a:t>
            </a:fld>
            <a:endParaRPr lang="en-US"/>
          </a:p>
        </p:txBody>
      </p:sp>
      <p:sp>
        <p:nvSpPr>
          <p:cNvPr id="10244" name="Rectangle 4"/>
          <p:cNvSpPr>
            <a:spLocks noGrp="1" noRot="1" noChangeAspect="1" noChangeArrowheads="1" noTextEdit="1"/>
          </p:cNvSpPr>
          <p:nvPr>
            <p:ph type="sldImg" idx="2"/>
          </p:nvPr>
        </p:nvSpPr>
        <p:spPr bwMode="auto">
          <a:xfrm>
            <a:off x="768350" y="744538"/>
            <a:ext cx="5260975" cy="37226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panose="02020603050405020304" pitchFamily="18" charset="0"/>
              </a:defRPr>
            </a:lvl1pPr>
          </a:lstStyle>
          <a:p>
            <a:pPr>
              <a:defRPr/>
            </a:pPr>
            <a:endParaRPr lang="en-US"/>
          </a:p>
        </p:txBody>
      </p:sp>
      <p:sp>
        <p:nvSpPr>
          <p:cNvPr id="25607"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47D20A40-B622-4D99-A0B8-4B3E04B63A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iakép helye 1"/>
          <p:cNvSpPr>
            <a:spLocks noGrp="1" noRot="1" noChangeAspect="1" noTextEdit="1"/>
          </p:cNvSpPr>
          <p:nvPr>
            <p:ph type="sldImg"/>
          </p:nvPr>
        </p:nvSpPr>
        <p:spPr>
          <a:ln/>
        </p:spPr>
      </p:sp>
      <p:sp>
        <p:nvSpPr>
          <p:cNvPr id="11267" name="Jegyzetek helye 2"/>
          <p:cNvSpPr>
            <a:spLocks noGrp="1"/>
          </p:cNvSpPr>
          <p:nvPr>
            <p:ph type="body" idx="1"/>
            <p:custDataLst>
              <p:tags r:id="rId1"/>
            </p:custDataLst>
          </p:nvPr>
        </p:nvSpPr>
        <p:spPr>
          <a:noFill/>
        </p:spPr>
        <p:txBody>
          <a:bodyPr/>
          <a:lstStyle/>
          <a:p>
            <a:r>
              <a:rPr lang="en-US" smtClean="0"/>
              <a:t>This module gives an explanation about the differences and similarities between an illegal Libero replacement and an illegal player substitution. It contains some video illustration about the practice.</a:t>
            </a:r>
            <a:endParaRPr lang="hu-HU" smtClean="0"/>
          </a:p>
          <a:p>
            <a:r>
              <a:rPr lang="en-US" smtClean="0"/>
              <a:t>At the end of the module, there are some questions for you to test yourself about your knowledge and understanding of how to apply the rule. </a:t>
            </a:r>
            <a:endParaRPr lang="hu-HU" smtClean="0"/>
          </a:p>
        </p:txBody>
      </p:sp>
      <p:sp>
        <p:nvSpPr>
          <p:cNvPr id="11268" name="Dia számának helye 3"/>
          <p:cNvSpPr>
            <a:spLocks noGrp="1"/>
          </p:cNvSpPr>
          <p:nvPr>
            <p:ph type="sldNum" sz="quarter" idx="5"/>
          </p:nvPr>
        </p:nvSpPr>
        <p:spPr>
          <a:noFill/>
          <a:ln>
            <a:miter lim="800000"/>
            <a:headEnd/>
            <a:tailEnd/>
          </a:ln>
        </p:spPr>
        <p:txBody>
          <a:bodyPr/>
          <a:lstStyle/>
          <a:p>
            <a:fld id="{4B6CB15A-67E5-4E21-B71A-2063C67587BA}"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iakép helye 1"/>
          <p:cNvSpPr>
            <a:spLocks noGrp="1" noRot="1" noChangeAspect="1" noTextEdit="1"/>
          </p:cNvSpPr>
          <p:nvPr>
            <p:ph type="sldImg"/>
          </p:nvPr>
        </p:nvSpPr>
        <p:spPr>
          <a:ln/>
        </p:spPr>
      </p:sp>
      <p:sp>
        <p:nvSpPr>
          <p:cNvPr id="12291" name="Jegyzetek helye 2"/>
          <p:cNvSpPr>
            <a:spLocks noGrp="1"/>
          </p:cNvSpPr>
          <p:nvPr>
            <p:ph type="body" idx="1"/>
            <p:custDataLst>
              <p:tags r:id="rId1"/>
            </p:custDataLst>
          </p:nvPr>
        </p:nvSpPr>
        <p:spPr>
          <a:noFill/>
        </p:spPr>
        <p:txBody>
          <a:bodyPr/>
          <a:lstStyle/>
          <a:p>
            <a:r>
              <a:rPr lang="hu-HU" smtClean="0"/>
              <a:t>R</a:t>
            </a:r>
            <a:r>
              <a:rPr lang="en-US" smtClean="0"/>
              <a:t>ule 19.3.2 states, that  the regular replacement (starting or substitute) player may replace and be replaced by either Libero. </a:t>
            </a:r>
            <a:endParaRPr lang="hu-HU" smtClean="0"/>
          </a:p>
          <a:p>
            <a:r>
              <a:rPr lang="en-US" smtClean="0"/>
              <a:t>The Acting Libero can only be replaced by the regular replacement player for that position or by the second Libero. </a:t>
            </a:r>
            <a:endParaRPr lang="hu-HU" smtClean="0"/>
          </a:p>
          <a:p>
            <a:r>
              <a:rPr lang="en-GB" smtClean="0"/>
              <a:t>The Libero replacements are unlimited, but there must be a completed rally between two Libero replacements. There are 2 exceptions: </a:t>
            </a:r>
            <a:endParaRPr lang="hu-HU" smtClean="0"/>
          </a:p>
          <a:p>
            <a:r>
              <a:rPr lang="en-GB" smtClean="0"/>
              <a:t>when a penalty causes the team to rotate and the Libero to move to  position four in the front row, or </a:t>
            </a:r>
            <a:endParaRPr lang="hu-HU" smtClean="0"/>
          </a:p>
          <a:p>
            <a:r>
              <a:rPr lang="en-GB" smtClean="0"/>
              <a:t>the Libero on court becomes unable to play, for example becomes injured, making the rally incomplete; in this last case, if a replacement was done before the interrupted rally, the team is obliged to </a:t>
            </a:r>
            <a:r>
              <a:rPr lang="en-GB" b="1" i="1" u="sng" smtClean="0"/>
              <a:t>replace</a:t>
            </a:r>
            <a:r>
              <a:rPr lang="en-GB" smtClean="0"/>
              <a:t> the injured Libero.</a:t>
            </a:r>
            <a:endParaRPr lang="hu-HU" smtClean="0"/>
          </a:p>
          <a:p>
            <a:r>
              <a:rPr lang="en-GB" smtClean="0"/>
              <a:t>If during a replacement a team violates the rule above, it is considered as an illegal Libero replacement.</a:t>
            </a:r>
            <a:endParaRPr lang="hu-HU" smtClean="0"/>
          </a:p>
        </p:txBody>
      </p:sp>
      <p:sp>
        <p:nvSpPr>
          <p:cNvPr id="12292" name="Dia számának helye 3"/>
          <p:cNvSpPr>
            <a:spLocks noGrp="1"/>
          </p:cNvSpPr>
          <p:nvPr>
            <p:ph type="sldNum" sz="quarter" idx="5"/>
          </p:nvPr>
        </p:nvSpPr>
        <p:spPr>
          <a:noFill/>
          <a:ln>
            <a:miter lim="800000"/>
            <a:headEnd/>
            <a:tailEnd/>
          </a:ln>
        </p:spPr>
        <p:txBody>
          <a:bodyPr/>
          <a:lstStyle/>
          <a:p>
            <a:fld id="{DA519697-CE63-4620-9E0C-02E17C9A2E6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iakép helye 1"/>
          <p:cNvSpPr>
            <a:spLocks noGrp="1" noRot="1" noChangeAspect="1" noTextEdit="1"/>
          </p:cNvSpPr>
          <p:nvPr>
            <p:ph type="sldImg"/>
          </p:nvPr>
        </p:nvSpPr>
        <p:spPr>
          <a:ln/>
        </p:spPr>
      </p:sp>
      <p:sp>
        <p:nvSpPr>
          <p:cNvPr id="13315" name="Jegyzetek helye 2"/>
          <p:cNvSpPr>
            <a:spLocks noGrp="1"/>
          </p:cNvSpPr>
          <p:nvPr>
            <p:ph type="body" idx="1"/>
            <p:custDataLst>
              <p:tags r:id="rId1"/>
            </p:custDataLst>
          </p:nvPr>
        </p:nvSpPr>
        <p:spPr>
          <a:noFill/>
        </p:spPr>
        <p:txBody>
          <a:bodyPr/>
          <a:lstStyle/>
          <a:p>
            <a:r>
              <a:rPr lang="en-US" smtClean="0"/>
              <a:t>Let us see some examples of an illegal Libero replacement. </a:t>
            </a:r>
            <a:endParaRPr lang="hu-HU" smtClean="0"/>
          </a:p>
          <a:p>
            <a:r>
              <a:rPr lang="en-US" smtClean="0"/>
              <a:t>If there is no completed rally between Libero replacements. For example, a team had executed a Libero replacement, then the next rally was interrupted due to any reason, injury or other interference. To execute another Libero replacement by the same team would be illegal. Pay attention, if after a Libero replacement the server does not execute the service within 8 seconds, it is legal to do another Libero replacement by the same team.</a:t>
            </a:r>
            <a:endParaRPr lang="hu-HU" smtClean="0"/>
          </a:p>
          <a:p>
            <a:r>
              <a:rPr lang="en-US" smtClean="0"/>
              <a:t>It is also illegal, if the Libero on court is replaced by a player other than the one he/she replaced before or who was earlier replaced by the </a:t>
            </a:r>
            <a:r>
              <a:rPr lang="hu-HU" smtClean="0"/>
              <a:t>second </a:t>
            </a:r>
            <a:r>
              <a:rPr lang="en-US" smtClean="0"/>
              <a:t>Libero, if  he/she exists.  </a:t>
            </a:r>
            <a:endParaRPr lang="hu-HU" smtClean="0"/>
          </a:p>
          <a:p>
            <a:r>
              <a:rPr lang="en-US" smtClean="0"/>
              <a:t>Pay attention: if a Libero replacement has been executed after the whistle for service, but before the service hit it is not considered as illegal one! If it occurred for the first time in a match, the rally should be finished, then the game captain is to be called to the 1</a:t>
            </a:r>
            <a:r>
              <a:rPr lang="en-US" baseline="30000" smtClean="0"/>
              <a:t>st</a:t>
            </a:r>
            <a:r>
              <a:rPr lang="en-US" smtClean="0"/>
              <a:t> referee and informed about the incorrect timing of the replacement. If it is repeated, the rally should be stopped and the faulty team is to be sanctioned for delay.</a:t>
            </a:r>
            <a:endParaRPr lang="hu-HU" smtClean="0"/>
          </a:p>
        </p:txBody>
      </p:sp>
      <p:sp>
        <p:nvSpPr>
          <p:cNvPr id="13316" name="Dia számának helye 3"/>
          <p:cNvSpPr>
            <a:spLocks noGrp="1"/>
          </p:cNvSpPr>
          <p:nvPr>
            <p:ph type="sldNum" sz="quarter" idx="5"/>
          </p:nvPr>
        </p:nvSpPr>
        <p:spPr>
          <a:noFill/>
          <a:ln>
            <a:miter lim="800000"/>
            <a:headEnd/>
            <a:tailEnd/>
          </a:ln>
        </p:spPr>
        <p:txBody>
          <a:bodyPr/>
          <a:lstStyle/>
          <a:p>
            <a:fld id="{F6BA996D-559D-4FF3-B601-5C063E7B442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iakép helye 1"/>
          <p:cNvSpPr>
            <a:spLocks noGrp="1" noRot="1" noChangeAspect="1" noTextEdit="1"/>
          </p:cNvSpPr>
          <p:nvPr>
            <p:ph type="sldImg"/>
          </p:nvPr>
        </p:nvSpPr>
        <p:spPr>
          <a:ln/>
        </p:spPr>
      </p:sp>
      <p:sp>
        <p:nvSpPr>
          <p:cNvPr id="14339" name="Jegyzetek helye 2"/>
          <p:cNvSpPr>
            <a:spLocks noGrp="1"/>
          </p:cNvSpPr>
          <p:nvPr>
            <p:ph type="body" idx="1"/>
            <p:custDataLst>
              <p:tags r:id="rId1"/>
            </p:custDataLst>
          </p:nvPr>
        </p:nvSpPr>
        <p:spPr>
          <a:noFill/>
        </p:spPr>
        <p:txBody>
          <a:bodyPr/>
          <a:lstStyle/>
          <a:p>
            <a:r>
              <a:rPr lang="en-US" smtClean="0"/>
              <a:t>The consequences of an illegal Libero replacement are the same as for an illegal substitution.  </a:t>
            </a:r>
            <a:endParaRPr lang="hu-HU" smtClean="0"/>
          </a:p>
          <a:p>
            <a:r>
              <a:rPr lang="hu-HU" smtClean="0"/>
              <a:t>If </a:t>
            </a:r>
            <a:r>
              <a:rPr lang="en-US" smtClean="0"/>
              <a:t>the illegal Libero replacement </a:t>
            </a:r>
            <a:r>
              <a:rPr lang="hu-HU" smtClean="0"/>
              <a:t>was </a:t>
            </a:r>
            <a:r>
              <a:rPr lang="en-US" smtClean="0"/>
              <a:t>noticed </a:t>
            </a:r>
            <a:r>
              <a:rPr lang="en-US" b="1" u="sng" smtClean="0"/>
              <a:t>before</a:t>
            </a:r>
            <a:r>
              <a:rPr lang="en-US" smtClean="0"/>
              <a:t> the start of the next rally, then this is corrected by the referees, and the team is sanctioned for delay; the game continues with the result of the delay sanction.</a:t>
            </a:r>
            <a:endParaRPr lang="hu-HU" smtClean="0"/>
          </a:p>
          <a:p>
            <a:r>
              <a:rPr lang="hu-HU" smtClean="0"/>
              <a:t>If</a:t>
            </a:r>
            <a:r>
              <a:rPr lang="en-US" smtClean="0"/>
              <a:t> the illegal Libero replacement </a:t>
            </a:r>
            <a:r>
              <a:rPr lang="hu-HU" smtClean="0"/>
              <a:t>was</a:t>
            </a:r>
            <a:r>
              <a:rPr lang="en-US" smtClean="0"/>
              <a:t> noticed </a:t>
            </a:r>
            <a:r>
              <a:rPr lang="en-US" b="1" u="sng" smtClean="0"/>
              <a:t>after the service hit</a:t>
            </a:r>
            <a:r>
              <a:rPr lang="en-US" smtClean="0"/>
              <a:t>, the </a:t>
            </a:r>
            <a:r>
              <a:rPr lang="hu-HU" smtClean="0"/>
              <a:t>opponent team receives a point and the service, then the incorrect line up should be rectified and all points gained by the team at fault while it had the incorrect line up will be deleted. Naturally the opponent team keeps its points</a:t>
            </a:r>
            <a:r>
              <a:rPr lang="en-US" smtClean="0"/>
              <a:t>. </a:t>
            </a:r>
            <a:endParaRPr lang="hu-HU" smtClean="0"/>
          </a:p>
          <a:p>
            <a:r>
              <a:rPr lang="en-US" smtClean="0"/>
              <a:t>As we see, the moment of the service hit determines the consequences. </a:t>
            </a:r>
            <a:endParaRPr lang="hu-HU" smtClean="0"/>
          </a:p>
          <a:p>
            <a:r>
              <a:rPr lang="en-US" smtClean="0"/>
              <a:t>It is very important to understand this rule from the point of view of the referees and the scorers. If any of them discovers the illegal Libero replacement, they should notify immediately, not to wait until the service is executed. </a:t>
            </a:r>
            <a:endParaRPr lang="hu-HU" smtClean="0"/>
          </a:p>
          <a:p>
            <a:r>
              <a:rPr lang="en-US" smtClean="0"/>
              <a:t>On the next slide, the illegal Libero replacement will be illustrated by a short movie with some cases. We can see in practice how to handle situations involving  the illegal Libero replacement and their consequences.</a:t>
            </a:r>
            <a:endParaRPr lang="hu-HU" smtClean="0"/>
          </a:p>
        </p:txBody>
      </p:sp>
      <p:sp>
        <p:nvSpPr>
          <p:cNvPr id="14340" name="Dia számának helye 3"/>
          <p:cNvSpPr>
            <a:spLocks noGrp="1"/>
          </p:cNvSpPr>
          <p:nvPr>
            <p:ph type="sldNum" sz="quarter" idx="5"/>
          </p:nvPr>
        </p:nvSpPr>
        <p:spPr>
          <a:noFill/>
          <a:ln>
            <a:miter lim="800000"/>
            <a:headEnd/>
            <a:tailEnd/>
          </a:ln>
        </p:spPr>
        <p:txBody>
          <a:bodyPr/>
          <a:lstStyle/>
          <a:p>
            <a:fld id="{E0C7D351-EAA1-49A9-8416-07EAA6BA83C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akép helye 1"/>
          <p:cNvSpPr>
            <a:spLocks noGrp="1" noRot="1" noChangeAspect="1" noTextEdit="1"/>
          </p:cNvSpPr>
          <p:nvPr>
            <p:ph type="sldImg"/>
          </p:nvPr>
        </p:nvSpPr>
        <p:spPr>
          <a:ln/>
        </p:spPr>
      </p:sp>
      <p:sp>
        <p:nvSpPr>
          <p:cNvPr id="15363" name="Jegyzetek helye 2"/>
          <p:cNvSpPr>
            <a:spLocks noGrp="1"/>
          </p:cNvSpPr>
          <p:nvPr>
            <p:ph type="body" idx="1"/>
            <p:custDataLst>
              <p:tags r:id="rId1"/>
            </p:custDataLst>
          </p:nvPr>
        </p:nvSpPr>
        <p:spPr>
          <a:noFill/>
        </p:spPr>
        <p:txBody>
          <a:bodyPr/>
          <a:lstStyle/>
          <a:p>
            <a:r>
              <a:rPr lang="en-US" smtClean="0"/>
              <a:t>The following video explains the rule of the illegal Libero replacement via 3 cases. In the first case an incorrect player replaces the Acting Libero.</a:t>
            </a:r>
            <a:endParaRPr lang="hu-HU" smtClean="0"/>
          </a:p>
          <a:p>
            <a:endParaRPr lang="hu-HU" smtClean="0"/>
          </a:p>
          <a:p>
            <a:r>
              <a:rPr lang="en-US" smtClean="0"/>
              <a:t>The player number 3 of the red team is replaced by the Libero. A couple of rallies later, when the Libero rotates into the front row, the player number 1 enters the court replacing the Libero. This is an illegal Libero replacement, because the Libero is not replaced by his regular replacement player, number 3. The assistant scorer immediately notices the fault, and pushes the buzzer. According to the rule, this replacement should be denied and a delay sanction is to be issued to the faulty team. The 2</a:t>
            </a:r>
            <a:r>
              <a:rPr lang="en-US" baseline="30000" smtClean="0"/>
              <a:t>nd</a:t>
            </a:r>
            <a:r>
              <a:rPr lang="en-US" smtClean="0"/>
              <a:t> referee reacts correctly indicating to the team that the correct player must enter the court. The red team should be sanctioned with a delay sanction. In this case it was the first delay sanction -  it means a delay warning should be issued to the team.</a:t>
            </a:r>
            <a:endParaRPr lang="hu-HU" smtClean="0"/>
          </a:p>
          <a:p>
            <a:endParaRPr lang="hu-HU" smtClean="0"/>
          </a:p>
          <a:p>
            <a:r>
              <a:rPr lang="en-US" smtClean="0"/>
              <a:t>In the second case, there is no completed rally between two Libero replacements. The red team’s Libero is replaced by the player number 3. After the service is executed, a reserve ball has been rolled onto the court. The rally should be interrupted and replayed. After this situation the Libero replaced player number 7. Since the Libero has no right to return to the court before the next completed rally, the red team executed an illegal Libero replacement. The assistant scorer and the 2</a:t>
            </a:r>
            <a:r>
              <a:rPr lang="en-US" baseline="30000" smtClean="0"/>
              <a:t>nd</a:t>
            </a:r>
            <a:r>
              <a:rPr lang="en-US" smtClean="0"/>
              <a:t> referee intervene immediately. Player number 7 should return to the court and the team must be sanctioned for delay. Any subsequent delay sanction for the team during the match is a delay penalty - shown by the display of a red card by the 1st referee.</a:t>
            </a:r>
            <a:endParaRPr lang="hu-HU" smtClean="0"/>
          </a:p>
          <a:p>
            <a:endParaRPr lang="hu-HU" smtClean="0"/>
          </a:p>
          <a:p>
            <a:r>
              <a:rPr lang="en-US" smtClean="0"/>
              <a:t>In the third case the red team has 2 Liberos - number 13 and number 15. After the previous rally, player number 4 enters the court, replacing Libero 13. However before the next rally, the other Libero 15 enters the court too replacing player number 7. This second replacement is illegal, because there was no completed rally after the previous replacement. Therefore this replacement should be denied and the team should be sanctioned again for delay with a delay penalty.</a:t>
            </a:r>
            <a:endParaRPr lang="hu-HU" smtClean="0"/>
          </a:p>
          <a:p>
            <a:endParaRPr lang="hu-HU" smtClean="0"/>
          </a:p>
        </p:txBody>
      </p:sp>
      <p:sp>
        <p:nvSpPr>
          <p:cNvPr id="15364" name="Dia számának helye 3"/>
          <p:cNvSpPr>
            <a:spLocks noGrp="1"/>
          </p:cNvSpPr>
          <p:nvPr>
            <p:ph type="sldNum" sz="quarter" idx="5"/>
          </p:nvPr>
        </p:nvSpPr>
        <p:spPr>
          <a:noFill/>
          <a:ln>
            <a:miter lim="800000"/>
            <a:headEnd/>
            <a:tailEnd/>
          </a:ln>
        </p:spPr>
        <p:txBody>
          <a:bodyPr/>
          <a:lstStyle/>
          <a:p>
            <a:fld id="{B4AA8480-B2ED-434A-B058-BB4B71C464D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iakép helye 1"/>
          <p:cNvSpPr>
            <a:spLocks noGrp="1" noRot="1" noChangeAspect="1" noTextEdit="1"/>
          </p:cNvSpPr>
          <p:nvPr>
            <p:ph type="sldImg"/>
          </p:nvPr>
        </p:nvSpPr>
        <p:spPr>
          <a:ln/>
        </p:spPr>
      </p:sp>
      <p:sp>
        <p:nvSpPr>
          <p:cNvPr id="16387" name="Jegyzetek helye 2"/>
          <p:cNvSpPr>
            <a:spLocks noGrp="1"/>
          </p:cNvSpPr>
          <p:nvPr>
            <p:ph type="body" idx="1"/>
            <p:custDataLst>
              <p:tags r:id="rId1"/>
            </p:custDataLst>
          </p:nvPr>
        </p:nvSpPr>
        <p:spPr>
          <a:noFill/>
        </p:spPr>
        <p:txBody>
          <a:bodyPr/>
          <a:lstStyle/>
          <a:p>
            <a:r>
              <a:rPr lang="en-US" smtClean="0"/>
              <a:t>Let us see some questions about the rule of illegal </a:t>
            </a:r>
            <a:r>
              <a:rPr lang="en-US" dirty="0" err="1" smtClean="0"/>
              <a:t>Libero</a:t>
            </a:r>
            <a:r>
              <a:rPr lang="en-US" dirty="0" smtClean="0"/>
              <a:t> replacement. You should reply, if the sentence is true or false.</a:t>
            </a:r>
            <a:endParaRPr lang="hu-HU" dirty="0" smtClean="0"/>
          </a:p>
          <a:p>
            <a:r>
              <a:rPr lang="hu-HU" dirty="0" err="1" smtClean="0"/>
              <a:t>Question</a:t>
            </a:r>
            <a:r>
              <a:rPr lang="hu-HU" dirty="0" smtClean="0"/>
              <a:t> 1. The </a:t>
            </a:r>
            <a:r>
              <a:rPr lang="en-US" dirty="0" smtClean="0"/>
              <a:t>illegal </a:t>
            </a:r>
            <a:r>
              <a:rPr lang="en-US" dirty="0" err="1" smtClean="0"/>
              <a:t>Libero</a:t>
            </a:r>
            <a:r>
              <a:rPr lang="en-US" dirty="0" smtClean="0"/>
              <a:t> replacement</a:t>
            </a:r>
            <a:r>
              <a:rPr lang="hu-HU" dirty="0" smtClean="0"/>
              <a:t>  has </a:t>
            </a:r>
            <a:r>
              <a:rPr lang="hu-HU" dirty="0" err="1" smtClean="0"/>
              <a:t>the</a:t>
            </a:r>
            <a:r>
              <a:rPr lang="hu-HU" dirty="0" smtClean="0"/>
              <a:t> </a:t>
            </a:r>
            <a:r>
              <a:rPr lang="hu-HU" dirty="0" err="1" smtClean="0"/>
              <a:t>same</a:t>
            </a:r>
            <a:r>
              <a:rPr lang="hu-HU" dirty="0" smtClean="0"/>
              <a:t> </a:t>
            </a:r>
            <a:r>
              <a:rPr lang="hu-HU" dirty="0" err="1" smtClean="0"/>
              <a:t>consequences</a:t>
            </a:r>
            <a:r>
              <a:rPr lang="hu-HU" dirty="0" smtClean="0"/>
              <a:t> </a:t>
            </a:r>
            <a:r>
              <a:rPr lang="hu-HU" dirty="0" err="1" smtClean="0"/>
              <a:t>as</a:t>
            </a:r>
            <a:r>
              <a:rPr lang="hu-HU" dirty="0" smtClean="0"/>
              <a:t> </a:t>
            </a:r>
            <a:r>
              <a:rPr lang="hu-HU" dirty="0" err="1" smtClean="0"/>
              <a:t>the</a:t>
            </a:r>
            <a:r>
              <a:rPr lang="hu-HU" dirty="0" smtClean="0"/>
              <a:t> </a:t>
            </a:r>
            <a:r>
              <a:rPr lang="hu-HU" dirty="0" err="1" smtClean="0"/>
              <a:t>improper</a:t>
            </a:r>
            <a:r>
              <a:rPr lang="hu-HU" dirty="0" smtClean="0"/>
              <a:t> </a:t>
            </a:r>
            <a:r>
              <a:rPr lang="hu-HU" dirty="0" err="1" smtClean="0"/>
              <a:t>request</a:t>
            </a:r>
            <a:r>
              <a:rPr lang="hu-HU" dirty="0" smtClean="0"/>
              <a:t> </a:t>
            </a:r>
          </a:p>
          <a:p>
            <a:r>
              <a:rPr lang="hu-HU" dirty="0" err="1" smtClean="0"/>
              <a:t>It</a:t>
            </a:r>
            <a:r>
              <a:rPr lang="hu-HU" dirty="0" smtClean="0"/>
              <a:t> is </a:t>
            </a:r>
            <a:r>
              <a:rPr lang="hu-HU" dirty="0" err="1" smtClean="0"/>
              <a:t>false</a:t>
            </a:r>
            <a:r>
              <a:rPr lang="hu-HU" dirty="0" smtClean="0"/>
              <a:t>, </a:t>
            </a:r>
            <a:r>
              <a:rPr lang="hu-HU" dirty="0" err="1" smtClean="0"/>
              <a:t>because</a:t>
            </a:r>
            <a:r>
              <a:rPr lang="hu-HU" dirty="0" smtClean="0"/>
              <a:t> </a:t>
            </a:r>
            <a:r>
              <a:rPr lang="hu-HU" dirty="0" err="1" smtClean="0"/>
              <a:t>the</a:t>
            </a:r>
            <a:r>
              <a:rPr lang="hu-HU" dirty="0" smtClean="0"/>
              <a:t> </a:t>
            </a:r>
            <a:r>
              <a:rPr lang="hu-HU" dirty="0" err="1" smtClean="0"/>
              <a:t>first</a:t>
            </a:r>
            <a:r>
              <a:rPr lang="hu-HU" dirty="0" smtClean="0"/>
              <a:t> </a:t>
            </a:r>
            <a:r>
              <a:rPr lang="hu-HU" dirty="0" err="1" smtClean="0"/>
              <a:t>improper</a:t>
            </a:r>
            <a:r>
              <a:rPr lang="hu-HU" dirty="0" smtClean="0"/>
              <a:t> </a:t>
            </a:r>
            <a:r>
              <a:rPr lang="hu-HU" dirty="0" err="1" smtClean="0"/>
              <a:t>request</a:t>
            </a:r>
            <a:r>
              <a:rPr lang="hu-HU" dirty="0" smtClean="0"/>
              <a:t> </a:t>
            </a:r>
            <a:r>
              <a:rPr lang="hu-HU" dirty="0" err="1" smtClean="0"/>
              <a:t>in</a:t>
            </a:r>
            <a:r>
              <a:rPr lang="hu-HU" dirty="0" smtClean="0"/>
              <a:t> a </a:t>
            </a:r>
            <a:r>
              <a:rPr lang="hu-HU" dirty="0" err="1" smtClean="0"/>
              <a:t>match</a:t>
            </a:r>
            <a:r>
              <a:rPr lang="hu-HU" dirty="0" smtClean="0"/>
              <a:t> </a:t>
            </a:r>
            <a:r>
              <a:rPr lang="hu-HU" dirty="0" err="1" smtClean="0"/>
              <a:t>should</a:t>
            </a:r>
            <a:r>
              <a:rPr lang="hu-HU" dirty="0" smtClean="0"/>
              <a:t> be </a:t>
            </a:r>
            <a:r>
              <a:rPr lang="hu-HU" dirty="0" err="1" smtClean="0"/>
              <a:t>rejected</a:t>
            </a:r>
            <a:r>
              <a:rPr lang="hu-HU" dirty="0" smtClean="0"/>
              <a:t> and </a:t>
            </a:r>
            <a:r>
              <a:rPr lang="hu-HU" dirty="0" err="1" smtClean="0"/>
              <a:t>the</a:t>
            </a:r>
            <a:r>
              <a:rPr lang="hu-HU" dirty="0" smtClean="0"/>
              <a:t> </a:t>
            </a:r>
            <a:r>
              <a:rPr lang="hu-HU" dirty="0" err="1" smtClean="0"/>
              <a:t>repeated</a:t>
            </a:r>
            <a:r>
              <a:rPr lang="hu-HU" dirty="0" smtClean="0"/>
              <a:t> </a:t>
            </a:r>
            <a:r>
              <a:rPr lang="hu-HU" dirty="0" err="1" smtClean="0"/>
              <a:t>ones</a:t>
            </a:r>
            <a:r>
              <a:rPr lang="hu-HU" dirty="0" smtClean="0"/>
              <a:t> </a:t>
            </a:r>
            <a:r>
              <a:rPr lang="hu-HU" dirty="0" err="1" smtClean="0"/>
              <a:t>are</a:t>
            </a:r>
            <a:r>
              <a:rPr lang="hu-HU" dirty="0" smtClean="0"/>
              <a:t> </a:t>
            </a:r>
            <a:r>
              <a:rPr lang="hu-HU" dirty="0" err="1" smtClean="0"/>
              <a:t>to</a:t>
            </a:r>
            <a:r>
              <a:rPr lang="hu-HU" dirty="0" smtClean="0"/>
              <a:t> be </a:t>
            </a:r>
            <a:r>
              <a:rPr lang="hu-HU" dirty="0" err="1" smtClean="0"/>
              <a:t>sanctioned</a:t>
            </a:r>
            <a:r>
              <a:rPr lang="hu-HU" dirty="0" smtClean="0"/>
              <a:t> </a:t>
            </a:r>
            <a:r>
              <a:rPr lang="hu-HU" dirty="0" err="1" smtClean="0"/>
              <a:t>with</a:t>
            </a:r>
            <a:r>
              <a:rPr lang="hu-HU" dirty="0" smtClean="0"/>
              <a:t> a </a:t>
            </a:r>
            <a:r>
              <a:rPr lang="hu-HU" dirty="0" err="1" smtClean="0"/>
              <a:t>delay</a:t>
            </a:r>
            <a:r>
              <a:rPr lang="hu-HU" dirty="0" smtClean="0"/>
              <a:t>. </a:t>
            </a:r>
            <a:r>
              <a:rPr lang="hu-HU" dirty="0" err="1" smtClean="0"/>
              <a:t>However</a:t>
            </a:r>
            <a:r>
              <a:rPr lang="hu-HU" dirty="0" smtClean="0"/>
              <a:t> </a:t>
            </a:r>
            <a:r>
              <a:rPr lang="hu-HU" dirty="0" err="1" smtClean="0"/>
              <a:t>the</a:t>
            </a:r>
            <a:r>
              <a:rPr lang="hu-HU" dirty="0" smtClean="0"/>
              <a:t> </a:t>
            </a:r>
            <a:r>
              <a:rPr lang="en-US" dirty="0" smtClean="0"/>
              <a:t>illegal </a:t>
            </a:r>
            <a:r>
              <a:rPr lang="en-US" dirty="0" err="1" smtClean="0"/>
              <a:t>Libero</a:t>
            </a:r>
            <a:r>
              <a:rPr lang="en-US" dirty="0" smtClean="0"/>
              <a:t> replacement is sanctioned immediately with a delay.</a:t>
            </a:r>
            <a:endParaRPr lang="hu-HU" dirty="0" smtClean="0"/>
          </a:p>
          <a:p>
            <a:r>
              <a:rPr lang="hu-HU" dirty="0" smtClean="0"/>
              <a:t>The service hit </a:t>
            </a:r>
            <a:r>
              <a:rPr lang="hu-HU" dirty="0" err="1" smtClean="0"/>
              <a:t>makes</a:t>
            </a:r>
            <a:r>
              <a:rPr lang="hu-HU" dirty="0" smtClean="0"/>
              <a:t> a </a:t>
            </a:r>
            <a:r>
              <a:rPr lang="hu-HU" dirty="0" err="1" smtClean="0"/>
              <a:t>difference</a:t>
            </a:r>
            <a:r>
              <a:rPr lang="hu-HU" dirty="0" smtClean="0"/>
              <a:t> </a:t>
            </a:r>
            <a:r>
              <a:rPr lang="hu-HU" dirty="0" err="1" smtClean="0"/>
              <a:t>between</a:t>
            </a:r>
            <a:r>
              <a:rPr lang="hu-HU" dirty="0" smtClean="0"/>
              <a:t> </a:t>
            </a:r>
            <a:r>
              <a:rPr lang="hu-HU" dirty="0" err="1" smtClean="0"/>
              <a:t>the</a:t>
            </a:r>
            <a:r>
              <a:rPr lang="hu-HU" dirty="0" smtClean="0"/>
              <a:t> </a:t>
            </a:r>
            <a:r>
              <a:rPr lang="hu-HU" dirty="0" err="1" smtClean="0"/>
              <a:t>consequences</a:t>
            </a:r>
            <a:r>
              <a:rPr lang="hu-HU" dirty="0" smtClean="0"/>
              <a:t> of an </a:t>
            </a:r>
            <a:r>
              <a:rPr lang="en-US" dirty="0" smtClean="0"/>
              <a:t>illegal </a:t>
            </a:r>
            <a:r>
              <a:rPr lang="en-US" dirty="0" err="1" smtClean="0"/>
              <a:t>Libero</a:t>
            </a:r>
            <a:r>
              <a:rPr lang="en-US" dirty="0" smtClean="0"/>
              <a:t> replacement </a:t>
            </a:r>
            <a:endParaRPr lang="hu-HU" dirty="0" smtClean="0"/>
          </a:p>
          <a:p>
            <a:endParaRPr lang="hu-HU" dirty="0" smtClean="0"/>
          </a:p>
          <a:p>
            <a:r>
              <a:rPr lang="hu-HU" dirty="0" err="1" smtClean="0"/>
              <a:t>Question</a:t>
            </a:r>
            <a:r>
              <a:rPr lang="hu-HU" dirty="0" smtClean="0"/>
              <a:t> 2. </a:t>
            </a:r>
            <a:r>
              <a:rPr lang="en-GB" dirty="0" smtClean="0"/>
              <a:t>Completing (or not) t</a:t>
            </a:r>
            <a:r>
              <a:rPr lang="hu-HU" dirty="0" smtClean="0"/>
              <a:t>he service hit </a:t>
            </a:r>
            <a:r>
              <a:rPr lang="en-GB" dirty="0" smtClean="0"/>
              <a:t>determines </a:t>
            </a:r>
            <a:r>
              <a:rPr lang="hu-HU" dirty="0" err="1" smtClean="0"/>
              <a:t>the</a:t>
            </a:r>
            <a:r>
              <a:rPr lang="hu-HU" dirty="0" smtClean="0"/>
              <a:t> </a:t>
            </a:r>
            <a:r>
              <a:rPr lang="hu-HU" dirty="0" err="1" smtClean="0"/>
              <a:t>consequences</a:t>
            </a:r>
            <a:r>
              <a:rPr lang="hu-HU" dirty="0" smtClean="0"/>
              <a:t> of an </a:t>
            </a:r>
            <a:r>
              <a:rPr lang="en-US" dirty="0" smtClean="0"/>
              <a:t>illegal </a:t>
            </a:r>
            <a:r>
              <a:rPr lang="en-US" dirty="0" err="1" smtClean="0"/>
              <a:t>Libero</a:t>
            </a:r>
            <a:r>
              <a:rPr lang="en-US" dirty="0" smtClean="0"/>
              <a:t> replacement</a:t>
            </a:r>
            <a:endParaRPr lang="en-GB" dirty="0" smtClean="0"/>
          </a:p>
          <a:p>
            <a:r>
              <a:rPr lang="hu-HU" dirty="0" err="1" smtClean="0"/>
              <a:t>Yes</a:t>
            </a:r>
            <a:r>
              <a:rPr lang="hu-HU" dirty="0" smtClean="0"/>
              <a:t>, </a:t>
            </a:r>
            <a:r>
              <a:rPr lang="hu-HU" dirty="0" err="1" smtClean="0"/>
              <a:t>it</a:t>
            </a:r>
            <a:r>
              <a:rPr lang="hu-HU" dirty="0" smtClean="0"/>
              <a:t> is </a:t>
            </a:r>
            <a:r>
              <a:rPr lang="hu-HU" dirty="0" err="1" smtClean="0"/>
              <a:t>true</a:t>
            </a:r>
            <a:r>
              <a:rPr lang="hu-HU" dirty="0" smtClean="0"/>
              <a:t>, </a:t>
            </a:r>
            <a:r>
              <a:rPr lang="hu-HU" dirty="0" err="1" smtClean="0"/>
              <a:t>because</a:t>
            </a:r>
            <a:r>
              <a:rPr lang="hu-HU" dirty="0" smtClean="0"/>
              <a:t> </a:t>
            </a:r>
            <a:r>
              <a:rPr lang="hu-HU" dirty="0" err="1" smtClean="0"/>
              <a:t>the</a:t>
            </a:r>
            <a:r>
              <a:rPr lang="hu-HU" dirty="0" smtClean="0"/>
              <a:t> </a:t>
            </a:r>
            <a:r>
              <a:rPr lang="hu-HU" dirty="0" err="1" smtClean="0"/>
              <a:t>consequences</a:t>
            </a:r>
            <a:r>
              <a:rPr lang="hu-HU" dirty="0" smtClean="0"/>
              <a:t> </a:t>
            </a:r>
            <a:r>
              <a:rPr lang="hu-HU" dirty="0" err="1" smtClean="0"/>
              <a:t>are</a:t>
            </a:r>
            <a:r>
              <a:rPr lang="hu-HU" dirty="0" smtClean="0"/>
              <a:t> </a:t>
            </a:r>
            <a:r>
              <a:rPr lang="hu-HU" dirty="0" err="1" smtClean="0"/>
              <a:t>different</a:t>
            </a:r>
            <a:r>
              <a:rPr lang="hu-HU" dirty="0" smtClean="0"/>
              <a:t>, </a:t>
            </a:r>
            <a:r>
              <a:rPr lang="hu-HU" dirty="0" err="1" smtClean="0"/>
              <a:t>if</a:t>
            </a:r>
            <a:r>
              <a:rPr lang="hu-HU" dirty="0" smtClean="0"/>
              <a:t> </a:t>
            </a:r>
            <a:r>
              <a:rPr lang="hu-HU" dirty="0" err="1" smtClean="0"/>
              <a:t>the</a:t>
            </a:r>
            <a:r>
              <a:rPr lang="hu-HU" dirty="0" smtClean="0"/>
              <a:t> </a:t>
            </a:r>
            <a:r>
              <a:rPr lang="en-US" dirty="0" smtClean="0"/>
              <a:t>illegal </a:t>
            </a:r>
            <a:r>
              <a:rPr lang="en-US" dirty="0" err="1" smtClean="0"/>
              <a:t>Libero</a:t>
            </a:r>
            <a:r>
              <a:rPr lang="en-US" dirty="0" smtClean="0"/>
              <a:t> replacement</a:t>
            </a:r>
            <a:r>
              <a:rPr lang="hu-HU" dirty="0" smtClean="0"/>
              <a:t>  is </a:t>
            </a:r>
            <a:r>
              <a:rPr lang="hu-HU" dirty="0" err="1" smtClean="0"/>
              <a:t>discovered</a:t>
            </a:r>
            <a:r>
              <a:rPr lang="hu-HU" dirty="0" smtClean="0"/>
              <a:t> </a:t>
            </a:r>
            <a:r>
              <a:rPr lang="hu-HU" dirty="0" err="1" smtClean="0"/>
              <a:t>before</a:t>
            </a:r>
            <a:r>
              <a:rPr lang="hu-HU" dirty="0" smtClean="0"/>
              <a:t> </a:t>
            </a:r>
            <a:r>
              <a:rPr lang="hu-HU" dirty="0" err="1" smtClean="0"/>
              <a:t>or</a:t>
            </a:r>
            <a:r>
              <a:rPr lang="hu-HU" dirty="0" smtClean="0"/>
              <a:t> </a:t>
            </a:r>
            <a:r>
              <a:rPr lang="hu-HU" dirty="0" err="1" smtClean="0"/>
              <a:t>after</a:t>
            </a:r>
            <a:r>
              <a:rPr lang="hu-HU" dirty="0" smtClean="0"/>
              <a:t> </a:t>
            </a:r>
            <a:r>
              <a:rPr lang="hu-HU" dirty="0" err="1" smtClean="0"/>
              <a:t>the</a:t>
            </a:r>
            <a:r>
              <a:rPr lang="hu-HU" dirty="0" smtClean="0"/>
              <a:t> service.</a:t>
            </a:r>
          </a:p>
          <a:p>
            <a:endParaRPr lang="hu-HU" dirty="0" smtClean="0"/>
          </a:p>
          <a:p>
            <a:r>
              <a:rPr lang="hu-HU" dirty="0" err="1" smtClean="0"/>
              <a:t>Question</a:t>
            </a:r>
            <a:r>
              <a:rPr lang="hu-HU" dirty="0" smtClean="0"/>
              <a:t> 3.  A </a:t>
            </a:r>
            <a:r>
              <a:rPr lang="en-US" dirty="0" err="1" smtClean="0"/>
              <a:t>Libero</a:t>
            </a:r>
            <a:r>
              <a:rPr lang="en-US" dirty="0" smtClean="0"/>
              <a:t> replacement </a:t>
            </a:r>
            <a:r>
              <a:rPr lang="hu-HU" dirty="0" err="1" smtClean="0"/>
              <a:t>carried</a:t>
            </a:r>
            <a:r>
              <a:rPr lang="hu-HU" dirty="0" smtClean="0"/>
              <a:t> out </a:t>
            </a:r>
            <a:r>
              <a:rPr lang="hu-HU" dirty="0" err="1" smtClean="0"/>
              <a:t>after</a:t>
            </a:r>
            <a:r>
              <a:rPr lang="hu-HU" dirty="0" smtClean="0"/>
              <a:t> </a:t>
            </a:r>
            <a:r>
              <a:rPr lang="hu-HU" dirty="0" err="1" smtClean="0"/>
              <a:t>the</a:t>
            </a:r>
            <a:r>
              <a:rPr lang="hu-HU" dirty="0" smtClean="0"/>
              <a:t> 1st </a:t>
            </a:r>
            <a:r>
              <a:rPr lang="hu-HU" dirty="0" err="1" smtClean="0"/>
              <a:t>referee’s</a:t>
            </a:r>
            <a:r>
              <a:rPr lang="hu-HU" dirty="0" smtClean="0"/>
              <a:t> </a:t>
            </a:r>
            <a:r>
              <a:rPr lang="hu-HU" dirty="0" err="1" smtClean="0"/>
              <a:t>whistle</a:t>
            </a:r>
            <a:r>
              <a:rPr lang="hu-HU" dirty="0" smtClean="0"/>
              <a:t>, </a:t>
            </a:r>
            <a:r>
              <a:rPr lang="hu-HU" dirty="0" err="1" smtClean="0"/>
              <a:t>but</a:t>
            </a:r>
            <a:r>
              <a:rPr lang="hu-HU" dirty="0" smtClean="0"/>
              <a:t> </a:t>
            </a:r>
            <a:r>
              <a:rPr lang="hu-HU" dirty="0" err="1" smtClean="0"/>
              <a:t>before</a:t>
            </a:r>
            <a:r>
              <a:rPr lang="hu-HU" dirty="0" smtClean="0"/>
              <a:t> </a:t>
            </a:r>
            <a:r>
              <a:rPr lang="hu-HU" dirty="0" err="1" smtClean="0"/>
              <a:t>the</a:t>
            </a:r>
            <a:r>
              <a:rPr lang="hu-HU" dirty="0" smtClean="0"/>
              <a:t> service hit has </a:t>
            </a:r>
            <a:r>
              <a:rPr lang="hu-HU" dirty="0" err="1" smtClean="0"/>
              <a:t>the</a:t>
            </a:r>
            <a:r>
              <a:rPr lang="hu-HU" dirty="0" smtClean="0"/>
              <a:t> </a:t>
            </a:r>
            <a:r>
              <a:rPr lang="hu-HU" dirty="0" err="1" smtClean="0"/>
              <a:t>same</a:t>
            </a:r>
            <a:r>
              <a:rPr lang="hu-HU" dirty="0" smtClean="0"/>
              <a:t> </a:t>
            </a:r>
            <a:r>
              <a:rPr lang="hu-HU" dirty="0" err="1" smtClean="0"/>
              <a:t>consequences</a:t>
            </a:r>
            <a:r>
              <a:rPr lang="hu-HU" dirty="0" smtClean="0"/>
              <a:t> </a:t>
            </a:r>
            <a:r>
              <a:rPr lang="hu-HU" dirty="0" err="1" smtClean="0"/>
              <a:t>as</a:t>
            </a:r>
            <a:r>
              <a:rPr lang="hu-HU" dirty="0" smtClean="0"/>
              <a:t> an </a:t>
            </a:r>
            <a:r>
              <a:rPr lang="en-US" dirty="0" smtClean="0"/>
              <a:t>illegal </a:t>
            </a:r>
            <a:r>
              <a:rPr lang="en-US" dirty="0" err="1" smtClean="0"/>
              <a:t>Libero</a:t>
            </a:r>
            <a:r>
              <a:rPr lang="en-US" dirty="0" smtClean="0"/>
              <a:t> replacement </a:t>
            </a:r>
            <a:endParaRPr lang="hu-HU" dirty="0" smtClean="0"/>
          </a:p>
          <a:p>
            <a:r>
              <a:rPr lang="hu-HU" dirty="0" err="1" smtClean="0"/>
              <a:t>It</a:t>
            </a:r>
            <a:r>
              <a:rPr lang="hu-HU" dirty="0" smtClean="0"/>
              <a:t> is </a:t>
            </a:r>
            <a:r>
              <a:rPr lang="hu-HU" dirty="0" err="1" smtClean="0"/>
              <a:t>false</a:t>
            </a:r>
            <a:r>
              <a:rPr lang="hu-HU" dirty="0" smtClean="0"/>
              <a:t>, </a:t>
            </a:r>
            <a:r>
              <a:rPr lang="hu-HU" dirty="0" err="1" smtClean="0"/>
              <a:t>because</a:t>
            </a:r>
            <a:r>
              <a:rPr lang="hu-HU" dirty="0" smtClean="0"/>
              <a:t> </a:t>
            </a:r>
            <a:r>
              <a:rPr lang="en-US" dirty="0" smtClean="0"/>
              <a:t>in case of the first late </a:t>
            </a:r>
            <a:r>
              <a:rPr lang="en-US" dirty="0" err="1" smtClean="0"/>
              <a:t>Libero</a:t>
            </a:r>
            <a:r>
              <a:rPr lang="en-US" dirty="0" smtClean="0"/>
              <a:t> replacement the rally should be finished, then the game captain is to be called to the 1</a:t>
            </a:r>
            <a:r>
              <a:rPr lang="en-US" baseline="30000" dirty="0" smtClean="0"/>
              <a:t>st</a:t>
            </a:r>
            <a:r>
              <a:rPr lang="en-US" dirty="0" smtClean="0"/>
              <a:t> referee and informed about the incorrect timing of the replacement. If it is repeated, the rally should be stopped and the faulty team is to be sanctioned for delay. Meanwhile the illegal </a:t>
            </a:r>
            <a:r>
              <a:rPr lang="en-US" dirty="0" err="1" smtClean="0"/>
              <a:t>Libero</a:t>
            </a:r>
            <a:r>
              <a:rPr lang="en-US" dirty="0" smtClean="0"/>
              <a:t> replacement should be handled in a different way.</a:t>
            </a:r>
            <a:endParaRPr lang="hu-HU" dirty="0" smtClean="0"/>
          </a:p>
          <a:p>
            <a:endParaRPr lang="hu-HU" dirty="0" smtClean="0"/>
          </a:p>
          <a:p>
            <a:r>
              <a:rPr lang="hu-HU" dirty="0" err="1" smtClean="0"/>
              <a:t>Question</a:t>
            </a:r>
            <a:r>
              <a:rPr lang="hu-HU" dirty="0" smtClean="0"/>
              <a:t> 4. </a:t>
            </a:r>
            <a:r>
              <a:rPr lang="hu-HU" dirty="0" err="1" smtClean="0"/>
              <a:t>If</a:t>
            </a:r>
            <a:r>
              <a:rPr lang="hu-HU" dirty="0" smtClean="0"/>
              <a:t> an </a:t>
            </a:r>
            <a:r>
              <a:rPr lang="hu-HU" dirty="0" err="1" smtClean="0"/>
              <a:t>illegal</a:t>
            </a:r>
            <a:r>
              <a:rPr lang="hu-HU" dirty="0" smtClean="0"/>
              <a:t> </a:t>
            </a:r>
            <a:r>
              <a:rPr lang="en-US" dirty="0" err="1" smtClean="0"/>
              <a:t>Libero</a:t>
            </a:r>
            <a:r>
              <a:rPr lang="en-US" dirty="0" smtClean="0"/>
              <a:t> replacement </a:t>
            </a:r>
            <a:r>
              <a:rPr lang="hu-HU" dirty="0" smtClean="0"/>
              <a:t>is </a:t>
            </a:r>
            <a:r>
              <a:rPr lang="hu-HU" dirty="0" err="1" smtClean="0"/>
              <a:t>discovered</a:t>
            </a:r>
            <a:r>
              <a:rPr lang="hu-HU" dirty="0" smtClean="0"/>
              <a:t> </a:t>
            </a:r>
            <a:r>
              <a:rPr lang="hu-HU" dirty="0" err="1" smtClean="0"/>
              <a:t>after</a:t>
            </a:r>
            <a:r>
              <a:rPr lang="hu-HU" dirty="0" smtClean="0"/>
              <a:t> </a:t>
            </a:r>
            <a:r>
              <a:rPr lang="hu-HU" dirty="0" err="1" smtClean="0"/>
              <a:t>the</a:t>
            </a:r>
            <a:r>
              <a:rPr lang="hu-HU" dirty="0" smtClean="0"/>
              <a:t> </a:t>
            </a:r>
            <a:r>
              <a:rPr lang="hu-HU" dirty="0" err="1" smtClean="0"/>
              <a:t>next</a:t>
            </a:r>
            <a:r>
              <a:rPr lang="hu-HU" dirty="0" smtClean="0"/>
              <a:t> service, </a:t>
            </a:r>
            <a:r>
              <a:rPr lang="hu-HU" dirty="0" err="1" smtClean="0"/>
              <a:t>the</a:t>
            </a:r>
            <a:r>
              <a:rPr lang="hu-HU" dirty="0" smtClean="0"/>
              <a:t> team </a:t>
            </a:r>
            <a:r>
              <a:rPr lang="hu-HU" dirty="0" err="1" smtClean="0"/>
              <a:t>at</a:t>
            </a:r>
            <a:r>
              <a:rPr lang="hu-HU" dirty="0" smtClean="0"/>
              <a:t> fault </a:t>
            </a:r>
            <a:r>
              <a:rPr lang="hu-HU" dirty="0" err="1" smtClean="0"/>
              <a:t>should</a:t>
            </a:r>
            <a:r>
              <a:rPr lang="hu-HU" dirty="0" smtClean="0"/>
              <a:t> be </a:t>
            </a:r>
            <a:r>
              <a:rPr lang="hu-HU" dirty="0" err="1" smtClean="0"/>
              <a:t>sanctioned</a:t>
            </a:r>
            <a:r>
              <a:rPr lang="hu-HU" dirty="0" smtClean="0"/>
              <a:t> </a:t>
            </a:r>
            <a:r>
              <a:rPr lang="hu-HU" dirty="0" err="1" smtClean="0"/>
              <a:t>because</a:t>
            </a:r>
            <a:r>
              <a:rPr lang="hu-HU" dirty="0" smtClean="0"/>
              <a:t> of </a:t>
            </a:r>
            <a:r>
              <a:rPr lang="hu-HU" dirty="0" err="1" smtClean="0"/>
              <a:t>delay</a:t>
            </a:r>
            <a:r>
              <a:rPr lang="hu-HU" dirty="0" smtClean="0"/>
              <a:t> </a:t>
            </a:r>
          </a:p>
          <a:p>
            <a:endParaRPr lang="hu-HU" dirty="0" smtClean="0"/>
          </a:p>
          <a:p>
            <a:r>
              <a:rPr lang="hu-HU" dirty="0" err="1" smtClean="0"/>
              <a:t>It</a:t>
            </a:r>
            <a:r>
              <a:rPr lang="hu-HU" dirty="0" smtClean="0"/>
              <a:t> is </a:t>
            </a:r>
            <a:r>
              <a:rPr lang="hu-HU" dirty="0" err="1" smtClean="0"/>
              <a:t>false</a:t>
            </a:r>
            <a:r>
              <a:rPr lang="hu-HU" dirty="0" smtClean="0"/>
              <a:t>, </a:t>
            </a:r>
            <a:r>
              <a:rPr lang="hu-HU" dirty="0" err="1" smtClean="0"/>
              <a:t>because</a:t>
            </a:r>
            <a:r>
              <a:rPr lang="hu-HU" dirty="0" smtClean="0"/>
              <a:t> an </a:t>
            </a:r>
            <a:r>
              <a:rPr lang="en-US" dirty="0" smtClean="0"/>
              <a:t>illegal </a:t>
            </a:r>
            <a:r>
              <a:rPr lang="en-US" dirty="0" err="1" smtClean="0"/>
              <a:t>Libero</a:t>
            </a:r>
            <a:r>
              <a:rPr lang="en-US" dirty="0" smtClean="0"/>
              <a:t> replacement has the consequence of a delay sanction if it is discovered </a:t>
            </a:r>
            <a:r>
              <a:rPr lang="en-US" b="1" i="1" dirty="0" smtClean="0"/>
              <a:t>before</a:t>
            </a:r>
            <a:r>
              <a:rPr lang="en-US" dirty="0" smtClean="0"/>
              <a:t> the service. If it is discovered </a:t>
            </a:r>
            <a:r>
              <a:rPr lang="en-US" b="1" i="1" dirty="0" smtClean="0"/>
              <a:t>after</a:t>
            </a:r>
            <a:r>
              <a:rPr lang="en-US" dirty="0" smtClean="0"/>
              <a:t> the service hit, the opponent receives a point and service after rectifying the faulty line-up.</a:t>
            </a:r>
            <a:endParaRPr lang="hu-HU" dirty="0" smtClean="0"/>
          </a:p>
        </p:txBody>
      </p:sp>
      <p:sp>
        <p:nvSpPr>
          <p:cNvPr id="16388" name="Dia számának helye 3"/>
          <p:cNvSpPr>
            <a:spLocks noGrp="1"/>
          </p:cNvSpPr>
          <p:nvPr>
            <p:ph type="sldNum" sz="quarter" idx="5"/>
          </p:nvPr>
        </p:nvSpPr>
        <p:spPr>
          <a:noFill/>
          <a:ln>
            <a:miter lim="800000"/>
            <a:headEnd/>
            <a:tailEnd/>
          </a:ln>
        </p:spPr>
        <p:txBody>
          <a:bodyPr/>
          <a:lstStyle/>
          <a:p>
            <a:fld id="{4978C0F4-5B03-49D8-916B-A4121A27455E}"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iakép helye 1"/>
          <p:cNvSpPr>
            <a:spLocks noGrp="1" noRot="1" noChangeAspect="1" noTextEdit="1"/>
          </p:cNvSpPr>
          <p:nvPr>
            <p:ph type="sldImg"/>
          </p:nvPr>
        </p:nvSpPr>
        <p:spPr>
          <a:ln/>
        </p:spPr>
      </p:sp>
      <p:sp>
        <p:nvSpPr>
          <p:cNvPr id="17411" name="Jegyzetek helye 2"/>
          <p:cNvSpPr>
            <a:spLocks noGrp="1"/>
          </p:cNvSpPr>
          <p:nvPr>
            <p:ph type="body" idx="1"/>
          </p:nvPr>
        </p:nvSpPr>
        <p:spPr>
          <a:noFill/>
        </p:spPr>
        <p:txBody>
          <a:bodyPr/>
          <a:lstStyle/>
          <a:p>
            <a:endParaRPr lang="hu-HU" smtClean="0"/>
          </a:p>
        </p:txBody>
      </p:sp>
      <p:sp>
        <p:nvSpPr>
          <p:cNvPr id="17412" name="Dia számának helye 3"/>
          <p:cNvSpPr>
            <a:spLocks noGrp="1"/>
          </p:cNvSpPr>
          <p:nvPr>
            <p:ph type="sldNum" sz="quarter" idx="5"/>
          </p:nvPr>
        </p:nvSpPr>
        <p:spPr>
          <a:noFill/>
          <a:ln>
            <a:miter lim="800000"/>
            <a:headEnd/>
            <a:tailEnd/>
          </a:ln>
        </p:spPr>
        <p:txBody>
          <a:bodyPr/>
          <a:lstStyle/>
          <a:p>
            <a:fld id="{CD06C1D7-DFC8-4ED7-AC46-2973BC85F649}"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4" descr="blue.jpg                                                       005F9316Marco_G5                       BE753FAD:"/>
          <p:cNvPicPr>
            <a:picLocks noChangeAspect="1" noChangeArrowheads="1"/>
          </p:cNvPicPr>
          <p:nvPr userDrawn="1"/>
        </p:nvPicPr>
        <p:blipFill>
          <a:blip r:embed="rId2" cstate="print"/>
          <a:srcRect/>
          <a:stretch>
            <a:fillRect/>
          </a:stretch>
        </p:blipFill>
        <p:spPr bwMode="auto">
          <a:xfrm>
            <a:off x="-4763" y="0"/>
            <a:ext cx="10699751" cy="7564438"/>
          </a:xfrm>
          <a:prstGeom prst="rect">
            <a:avLst/>
          </a:prstGeom>
          <a:noFill/>
          <a:ln w="9525">
            <a:noFill/>
            <a:miter lim="800000"/>
            <a:headEnd/>
            <a:tailEnd/>
          </a:ln>
        </p:spPr>
      </p:pic>
      <p:sp>
        <p:nvSpPr>
          <p:cNvPr id="6159" name="Rectangle 15"/>
          <p:cNvSpPr>
            <a:spLocks noGrp="1" noChangeArrowheads="1"/>
          </p:cNvSpPr>
          <p:nvPr>
            <p:ph type="ctrTitle"/>
          </p:nvPr>
        </p:nvSpPr>
        <p:spPr>
          <a:xfrm>
            <a:off x="1143000" y="1524000"/>
            <a:ext cx="8534400" cy="2162175"/>
          </a:xfrm>
        </p:spPr>
        <p:txBody>
          <a:bodyPr anchor="b"/>
          <a:lstStyle>
            <a:lvl1pPr>
              <a:defRPr sz="4000">
                <a:solidFill>
                  <a:schemeClr val="bg1"/>
                </a:solidFill>
              </a:defRPr>
            </a:lvl1pPr>
          </a:lstStyle>
          <a:p>
            <a:r>
              <a:rPr lang="de-DE"/>
              <a:t>Mastertitelformat bearbeiten</a:t>
            </a:r>
          </a:p>
        </p:txBody>
      </p:sp>
      <p:sp>
        <p:nvSpPr>
          <p:cNvPr id="6160" name="Rectangle 16"/>
          <p:cNvSpPr>
            <a:spLocks noGrp="1" noChangeArrowheads="1"/>
          </p:cNvSpPr>
          <p:nvPr>
            <p:ph type="subTitle" sz="quarter" idx="1"/>
          </p:nvPr>
        </p:nvSpPr>
        <p:spPr>
          <a:xfrm>
            <a:off x="1143000" y="3810000"/>
            <a:ext cx="8534400" cy="2438400"/>
          </a:xfrm>
        </p:spPr>
        <p:txBody>
          <a:bodyPr/>
          <a:lstStyle>
            <a:lvl1pPr marL="0" indent="0">
              <a:buFontTx/>
              <a:buNone/>
              <a:defRPr sz="3000">
                <a:solidFill>
                  <a:schemeClr val="bg1"/>
                </a:solidFill>
              </a:defRPr>
            </a:lvl1pPr>
          </a:lstStyle>
          <a:p>
            <a:r>
              <a:rPr lang="de-DE"/>
              <a:t>Master-Untertitelformat bearbeiten</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86650" y="1676400"/>
            <a:ext cx="2114550" cy="4953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43000" y="1676400"/>
            <a:ext cx="61912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85263" cy="15017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85263"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43000" y="2438400"/>
            <a:ext cx="4152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2438400"/>
            <a:ext cx="4152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18662"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28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8713"/>
            <a:ext cx="47228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29250"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29250"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6312"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78300" y="301625"/>
            <a:ext cx="59753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6312"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4313"/>
            <a:ext cx="6413500" cy="623887"/>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35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095500" y="5918200"/>
            <a:ext cx="64135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3" descr=" white.jpg                                                      005F9316Marco_G5                       BE753FAD:"/>
          <p:cNvPicPr>
            <a:picLocks noChangeAspect="1" noChangeArrowheads="1"/>
          </p:cNvPicPr>
          <p:nvPr userDrawn="1"/>
        </p:nvPicPr>
        <p:blipFill>
          <a:blip r:embed="rId13" cstate="print"/>
          <a:srcRect/>
          <a:stretch>
            <a:fillRect/>
          </a:stretch>
        </p:blipFill>
        <p:spPr bwMode="auto">
          <a:xfrm>
            <a:off x="-4763" y="0"/>
            <a:ext cx="10699751" cy="7564438"/>
          </a:xfrm>
          <a:prstGeom prst="rect">
            <a:avLst/>
          </a:prstGeom>
          <a:noFill/>
          <a:ln w="9525">
            <a:noFill/>
            <a:miter lim="800000"/>
            <a:headEnd/>
            <a:tailEnd/>
          </a:ln>
        </p:spPr>
      </p:pic>
      <p:sp>
        <p:nvSpPr>
          <p:cNvPr id="2051" name="Rectangle 24"/>
          <p:cNvSpPr>
            <a:spLocks noGrp="1" noChangeArrowheads="1"/>
          </p:cNvSpPr>
          <p:nvPr>
            <p:ph type="title"/>
          </p:nvPr>
        </p:nvSpPr>
        <p:spPr bwMode="auto">
          <a:xfrm>
            <a:off x="1143000" y="1676400"/>
            <a:ext cx="84582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Mastertitelformat bearbeiten</a:t>
            </a:r>
          </a:p>
        </p:txBody>
      </p:sp>
      <p:sp>
        <p:nvSpPr>
          <p:cNvPr id="2052" name="Rectangle 25"/>
          <p:cNvSpPr>
            <a:spLocks noGrp="1" noChangeArrowheads="1"/>
          </p:cNvSpPr>
          <p:nvPr>
            <p:ph type="body" idx="1"/>
          </p:nvPr>
        </p:nvSpPr>
        <p:spPr bwMode="auto">
          <a:xfrm>
            <a:off x="1143000" y="2438400"/>
            <a:ext cx="8458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4163"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Lst>
  <p:timing>
    <p:tnLst>
      <p:par>
        <p:cTn id="1" dur="indefinite" restart="never" nodeType="tmRoot"/>
      </p:par>
    </p:tnLst>
  </p:timing>
  <p:txStyles>
    <p:titleStyle>
      <a:lvl1pPr algn="l" defTabSz="1042988" rtl="0" eaLnBrk="0" fontAlgn="base" hangingPunct="0">
        <a:spcBef>
          <a:spcPct val="0"/>
        </a:spcBef>
        <a:spcAft>
          <a:spcPct val="0"/>
        </a:spcAft>
        <a:defRPr sz="3200" b="1">
          <a:solidFill>
            <a:schemeClr val="tx2"/>
          </a:solidFill>
          <a:latin typeface="+mj-lt"/>
          <a:ea typeface="+mj-ea"/>
          <a:cs typeface="+mj-cs"/>
        </a:defRPr>
      </a:lvl1pPr>
      <a:lvl2pPr algn="l" defTabSz="1042988" rtl="0" eaLnBrk="0" fontAlgn="base" hangingPunct="0">
        <a:spcBef>
          <a:spcPct val="0"/>
        </a:spcBef>
        <a:spcAft>
          <a:spcPct val="0"/>
        </a:spcAft>
        <a:defRPr sz="3200" b="1">
          <a:solidFill>
            <a:schemeClr val="tx2"/>
          </a:solidFill>
          <a:latin typeface="Arial" charset="0"/>
        </a:defRPr>
      </a:lvl2pPr>
      <a:lvl3pPr algn="l" defTabSz="1042988" rtl="0" eaLnBrk="0" fontAlgn="base" hangingPunct="0">
        <a:spcBef>
          <a:spcPct val="0"/>
        </a:spcBef>
        <a:spcAft>
          <a:spcPct val="0"/>
        </a:spcAft>
        <a:defRPr sz="3200" b="1">
          <a:solidFill>
            <a:schemeClr val="tx2"/>
          </a:solidFill>
          <a:latin typeface="Arial" charset="0"/>
        </a:defRPr>
      </a:lvl3pPr>
      <a:lvl4pPr algn="l" defTabSz="1042988" rtl="0" eaLnBrk="0" fontAlgn="base" hangingPunct="0">
        <a:spcBef>
          <a:spcPct val="0"/>
        </a:spcBef>
        <a:spcAft>
          <a:spcPct val="0"/>
        </a:spcAft>
        <a:defRPr sz="3200" b="1">
          <a:solidFill>
            <a:schemeClr val="tx2"/>
          </a:solidFill>
          <a:latin typeface="Arial" charset="0"/>
        </a:defRPr>
      </a:lvl4pPr>
      <a:lvl5pPr algn="l" defTabSz="1042988" rtl="0" eaLnBrk="0" fontAlgn="base" hangingPunct="0">
        <a:spcBef>
          <a:spcPct val="0"/>
        </a:spcBef>
        <a:spcAft>
          <a:spcPct val="0"/>
        </a:spcAft>
        <a:defRPr sz="3200" b="1">
          <a:solidFill>
            <a:schemeClr val="tx2"/>
          </a:solidFill>
          <a:latin typeface="Arial" charset="0"/>
        </a:defRPr>
      </a:lvl5pPr>
      <a:lvl6pPr marL="457200" algn="l" defTabSz="1042988" rtl="0" fontAlgn="base">
        <a:spcBef>
          <a:spcPct val="0"/>
        </a:spcBef>
        <a:spcAft>
          <a:spcPct val="0"/>
        </a:spcAft>
        <a:defRPr sz="3200" b="1">
          <a:solidFill>
            <a:schemeClr val="tx2"/>
          </a:solidFill>
          <a:latin typeface="Arial" charset="0"/>
        </a:defRPr>
      </a:lvl6pPr>
      <a:lvl7pPr marL="914400" algn="l" defTabSz="1042988" rtl="0" fontAlgn="base">
        <a:spcBef>
          <a:spcPct val="0"/>
        </a:spcBef>
        <a:spcAft>
          <a:spcPct val="0"/>
        </a:spcAft>
        <a:defRPr sz="3200" b="1">
          <a:solidFill>
            <a:schemeClr val="tx2"/>
          </a:solidFill>
          <a:latin typeface="Arial" charset="0"/>
        </a:defRPr>
      </a:lvl7pPr>
      <a:lvl8pPr marL="1371600" algn="l" defTabSz="1042988" rtl="0" fontAlgn="base">
        <a:spcBef>
          <a:spcPct val="0"/>
        </a:spcBef>
        <a:spcAft>
          <a:spcPct val="0"/>
        </a:spcAft>
        <a:defRPr sz="3200" b="1">
          <a:solidFill>
            <a:schemeClr val="tx2"/>
          </a:solidFill>
          <a:latin typeface="Arial" charset="0"/>
        </a:defRPr>
      </a:lvl8pPr>
      <a:lvl9pPr marL="1828800" algn="l" defTabSz="1042988" rtl="0" fontAlgn="base">
        <a:spcBef>
          <a:spcPct val="0"/>
        </a:spcBef>
        <a:spcAft>
          <a:spcPct val="0"/>
        </a:spcAft>
        <a:defRPr sz="3200" b="1">
          <a:solidFill>
            <a:schemeClr val="tx2"/>
          </a:solidFill>
          <a:latin typeface="Arial" charset="0"/>
        </a:defRPr>
      </a:lvl9pPr>
    </p:titleStyle>
    <p:bodyStyle>
      <a:lvl1pPr marL="390525" indent="-390525" algn="l" defTabSz="1042988" rtl="0" eaLnBrk="0" fontAlgn="base" hangingPunct="0">
        <a:spcBef>
          <a:spcPct val="20000"/>
        </a:spcBef>
        <a:spcAft>
          <a:spcPct val="0"/>
        </a:spcAft>
        <a:buChar char="•"/>
        <a:defRPr sz="2800">
          <a:solidFill>
            <a:schemeClr val="tx1"/>
          </a:solidFill>
          <a:latin typeface="+mn-lt"/>
          <a:ea typeface="+mn-ea"/>
          <a:cs typeface="+mn-cs"/>
        </a:defRPr>
      </a:lvl1pPr>
      <a:lvl2pPr marL="847725" indent="-327025" algn="l" defTabSz="1042988" rtl="0" eaLnBrk="0" fontAlgn="base" hangingPunct="0">
        <a:spcBef>
          <a:spcPct val="20000"/>
        </a:spcBef>
        <a:spcAft>
          <a:spcPct val="0"/>
        </a:spcAft>
        <a:buChar char="–"/>
        <a:defRPr sz="2400">
          <a:solidFill>
            <a:schemeClr val="tx1"/>
          </a:solidFill>
          <a:latin typeface="+mn-lt"/>
        </a:defRPr>
      </a:lvl2pPr>
      <a:lvl3pPr marL="1303338" indent="-260350" algn="l" defTabSz="1042988" rtl="0" eaLnBrk="0" fontAlgn="base" hangingPunct="0">
        <a:spcBef>
          <a:spcPct val="20000"/>
        </a:spcBef>
        <a:spcAft>
          <a:spcPct val="0"/>
        </a:spcAft>
        <a:buChar char="•"/>
        <a:defRPr sz="2000">
          <a:solidFill>
            <a:schemeClr val="tx1"/>
          </a:solidFill>
          <a:latin typeface="+mn-lt"/>
        </a:defRPr>
      </a:lvl3pPr>
      <a:lvl4pPr marL="1825625" indent="-261938" algn="l" defTabSz="1042988" rtl="0" eaLnBrk="0" fontAlgn="base" hangingPunct="0">
        <a:spcBef>
          <a:spcPct val="20000"/>
        </a:spcBef>
        <a:spcAft>
          <a:spcPct val="0"/>
        </a:spcAft>
        <a:buChar char="–"/>
        <a:defRPr>
          <a:solidFill>
            <a:schemeClr val="tx1"/>
          </a:solidFill>
          <a:latin typeface="+mn-lt"/>
        </a:defRPr>
      </a:lvl4pPr>
      <a:lvl5pPr marL="2346325" indent="-260350" algn="l" defTabSz="1042988" rtl="0" eaLnBrk="0" fontAlgn="base" hangingPunct="0">
        <a:spcBef>
          <a:spcPct val="20000"/>
        </a:spcBef>
        <a:spcAft>
          <a:spcPct val="0"/>
        </a:spcAft>
        <a:buChar char="»"/>
        <a:defRPr sz="2300">
          <a:solidFill>
            <a:schemeClr val="tx1"/>
          </a:solidFill>
          <a:latin typeface="+mn-lt"/>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control" Target="../activeX/activeX1.xml"/><Relationship Id="rId2" Type="http://schemas.openxmlformats.org/officeDocument/2006/relationships/tags" Target="../tags/tag10.xml"/><Relationship Id="rId1" Type="http://schemas.openxmlformats.org/officeDocument/2006/relationships/vmlDrawing" Target="../drawings/vmlDrawing1.vml"/><Relationship Id="rId5" Type="http://schemas.openxmlformats.org/officeDocument/2006/relationships/notesSlide" Target="../notesSlides/notesSlide5.xml"/><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1311275" y="3348038"/>
            <a:ext cx="8353425" cy="1441450"/>
          </a:xfrm>
        </p:spPr>
        <p:txBody>
          <a:bodyPr anchor="ctr"/>
          <a:lstStyle/>
          <a:p>
            <a:pPr algn="ctr" eaLnBrk="1" hangingPunct="1">
              <a:lnSpc>
                <a:spcPct val="150000"/>
              </a:lnSpc>
            </a:pPr>
            <a:r>
              <a:rPr lang="en-US" sz="3600" b="1" smtClean="0"/>
              <a:t>ILLEGAL LIBERO  REPLACEMENT AND CONS</a:t>
            </a:r>
            <a:r>
              <a:rPr lang="hu-HU" sz="3600" b="1" smtClean="0"/>
              <a:t>E</a:t>
            </a:r>
            <a:r>
              <a:rPr lang="en-US" sz="3600" b="1" smtClean="0"/>
              <a:t>QUENCES</a:t>
            </a:r>
            <a:endParaRPr lang="fr-FR" sz="3600" b="1" smtClean="0"/>
          </a:p>
        </p:txBody>
      </p:sp>
      <p:sp>
        <p:nvSpPr>
          <p:cNvPr id="5" name="Rectangle 3"/>
          <p:cNvSpPr txBox="1">
            <a:spLocks noChangeArrowheads="1"/>
          </p:cNvSpPr>
          <p:nvPr/>
        </p:nvSpPr>
        <p:spPr bwMode="auto">
          <a:xfrm>
            <a:off x="3255963" y="2268538"/>
            <a:ext cx="3986212" cy="936625"/>
          </a:xfrm>
          <a:prstGeom prst="rect">
            <a:avLst/>
          </a:prstGeom>
          <a:noFill/>
          <a:ln w="9525">
            <a:noFill/>
            <a:miter lim="800000"/>
            <a:headEnd/>
            <a:tailEnd/>
          </a:ln>
        </p:spPr>
        <p:txBody>
          <a:bodyPr anchor="ctr"/>
          <a:lstStyle/>
          <a:p>
            <a:pPr algn="ctr" defTabSz="1042988" eaLnBrk="1" hangingPunct="1">
              <a:spcBef>
                <a:spcPct val="20000"/>
              </a:spcBef>
              <a:defRPr/>
            </a:pPr>
            <a:r>
              <a:rPr lang="hu-HU" sz="3600" b="1" kern="0" dirty="0">
                <a:solidFill>
                  <a:schemeClr val="bg1"/>
                </a:solidFill>
                <a:latin typeface="+mn-lt"/>
              </a:rPr>
              <a:t>MTM 2015</a:t>
            </a:r>
            <a:endParaRPr lang="fr-FR" sz="3600" b="1" kern="0" dirty="0">
              <a:solidFill>
                <a:schemeClr val="bg1"/>
              </a:solidFill>
              <a:latin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zövegdoboz 28"/>
          <p:cNvSpPr txBox="1">
            <a:spLocks noChangeArrowheads="1"/>
          </p:cNvSpPr>
          <p:nvPr/>
        </p:nvSpPr>
        <p:spPr bwMode="auto">
          <a:xfrm>
            <a:off x="808038" y="1679575"/>
            <a:ext cx="9288462" cy="1477963"/>
          </a:xfrm>
          <a:prstGeom prst="rect">
            <a:avLst/>
          </a:prstGeom>
          <a:noFill/>
          <a:ln w="9525">
            <a:noFill/>
            <a:miter lim="800000"/>
            <a:headEnd/>
            <a:tailEnd/>
          </a:ln>
        </p:spPr>
        <p:txBody>
          <a:bodyPr>
            <a:spAutoFit/>
          </a:bodyPr>
          <a:lstStyle/>
          <a:p>
            <a:pPr>
              <a:lnSpc>
                <a:spcPct val="150000"/>
              </a:lnSpc>
              <a:defRPr/>
            </a:pPr>
            <a:r>
              <a:rPr lang="en-US" sz="2000" dirty="0">
                <a:latin typeface="+mn-lt"/>
              </a:rPr>
              <a:t>The regular replacement player may replace and be replaced by either </a:t>
            </a:r>
            <a:r>
              <a:rPr lang="en-US" sz="2000" dirty="0" err="1">
                <a:latin typeface="+mn-lt"/>
              </a:rPr>
              <a:t>Libero</a:t>
            </a:r>
            <a:r>
              <a:rPr lang="en-US" sz="2000" dirty="0">
                <a:latin typeface="+mn-lt"/>
              </a:rPr>
              <a:t>. </a:t>
            </a:r>
            <a:endParaRPr lang="hu-HU" sz="2000" dirty="0">
              <a:latin typeface="+mn-lt"/>
            </a:endParaRPr>
          </a:p>
          <a:p>
            <a:pPr>
              <a:lnSpc>
                <a:spcPct val="150000"/>
              </a:lnSpc>
              <a:defRPr/>
            </a:pPr>
            <a:r>
              <a:rPr lang="en-US" sz="2000" dirty="0">
                <a:latin typeface="+mn-lt"/>
              </a:rPr>
              <a:t>The Acting Libero can only be replaced by the regular replacement player for that position or by the second Libero. </a:t>
            </a:r>
            <a:endParaRPr lang="hu-HU" sz="2000" u="sng" dirty="0">
              <a:latin typeface="+mn-lt"/>
            </a:endParaRPr>
          </a:p>
        </p:txBody>
      </p:sp>
      <p:sp>
        <p:nvSpPr>
          <p:cNvPr id="5123" name="Szövegdoboz 2"/>
          <p:cNvSpPr txBox="1">
            <a:spLocks noChangeArrowheads="1"/>
          </p:cNvSpPr>
          <p:nvPr/>
        </p:nvSpPr>
        <p:spPr bwMode="auto">
          <a:xfrm>
            <a:off x="808038" y="727075"/>
            <a:ext cx="7345362" cy="523875"/>
          </a:xfrm>
          <a:prstGeom prst="rect">
            <a:avLst/>
          </a:prstGeom>
          <a:noFill/>
          <a:ln w="9525">
            <a:noFill/>
            <a:miter lim="800000"/>
            <a:headEnd/>
            <a:tailEnd/>
          </a:ln>
        </p:spPr>
        <p:txBody>
          <a:bodyPr>
            <a:spAutoFit/>
          </a:bodyPr>
          <a:lstStyle/>
          <a:p>
            <a:r>
              <a:rPr lang="hu-HU" sz="2800" b="1">
                <a:latin typeface="Arial" charset="0"/>
                <a:cs typeface="Arial" charset="0"/>
              </a:rPr>
              <a:t>Rule 19.3.2 </a:t>
            </a:r>
            <a:r>
              <a:rPr lang="en-US" sz="2800" b="1">
                <a:latin typeface="Arial" charset="0"/>
                <a:cs typeface="Arial" charset="0"/>
              </a:rPr>
              <a:t>LIBERO</a:t>
            </a:r>
            <a:r>
              <a:rPr lang="hu-HU" sz="2800" b="1">
                <a:latin typeface="Arial" charset="0"/>
                <a:cs typeface="Arial" charset="0"/>
              </a:rPr>
              <a:t> REPLACEMENTS</a:t>
            </a:r>
          </a:p>
        </p:txBody>
      </p:sp>
      <p:sp>
        <p:nvSpPr>
          <p:cNvPr id="4" name="Szövegdoboz 3"/>
          <p:cNvSpPr txBox="1"/>
          <p:nvPr/>
        </p:nvSpPr>
        <p:spPr>
          <a:xfrm>
            <a:off x="808038" y="3205163"/>
            <a:ext cx="9288462" cy="3797300"/>
          </a:xfrm>
          <a:prstGeom prst="rect">
            <a:avLst/>
          </a:prstGeom>
          <a:noFill/>
        </p:spPr>
        <p:txBody>
          <a:bodyPr>
            <a:spAutoFit/>
          </a:bodyPr>
          <a:lstStyle/>
          <a:p>
            <a:pPr>
              <a:lnSpc>
                <a:spcPct val="150000"/>
              </a:lnSpc>
              <a:defRPr/>
            </a:pPr>
            <a:r>
              <a:rPr lang="en-US" sz="2000" dirty="0">
                <a:latin typeface="+mn-lt"/>
              </a:rPr>
              <a:t>Libero replacement</a:t>
            </a:r>
            <a:r>
              <a:rPr lang="hu-HU" sz="2000" dirty="0">
                <a:latin typeface="+mn-lt"/>
              </a:rPr>
              <a:t>s</a:t>
            </a:r>
            <a:r>
              <a:rPr lang="en-US" sz="2000" dirty="0">
                <a:latin typeface="+mn-lt"/>
              </a:rPr>
              <a:t> are unlimited</a:t>
            </a:r>
            <a:r>
              <a:rPr lang="hu-HU" sz="2000" dirty="0">
                <a:latin typeface="+mn-lt"/>
              </a:rPr>
              <a:t>,</a:t>
            </a:r>
            <a:r>
              <a:rPr lang="en-US" sz="2000" dirty="0">
                <a:latin typeface="+mn-lt"/>
              </a:rPr>
              <a:t> but there must be a completed rally between two Libero replacements</a:t>
            </a:r>
            <a:r>
              <a:rPr lang="hu-HU" sz="2000" dirty="0">
                <a:latin typeface="+mn-lt"/>
              </a:rPr>
              <a:t>.</a:t>
            </a:r>
          </a:p>
          <a:p>
            <a:pPr>
              <a:lnSpc>
                <a:spcPct val="150000"/>
              </a:lnSpc>
              <a:defRPr/>
            </a:pPr>
            <a:endParaRPr lang="hu-HU" sz="2000" dirty="0">
              <a:latin typeface="+mn-lt"/>
            </a:endParaRPr>
          </a:p>
          <a:p>
            <a:pPr>
              <a:lnSpc>
                <a:spcPct val="150000"/>
              </a:lnSpc>
              <a:defRPr/>
            </a:pPr>
            <a:r>
              <a:rPr lang="hu-HU" sz="2000" dirty="0" err="1">
                <a:latin typeface="+mn-lt"/>
              </a:rPr>
              <a:t>Exceptions</a:t>
            </a:r>
            <a:r>
              <a:rPr lang="hu-HU" sz="2000" dirty="0">
                <a:latin typeface="+mn-lt"/>
              </a:rPr>
              <a:t>: </a:t>
            </a:r>
          </a:p>
          <a:p>
            <a:pPr>
              <a:lnSpc>
                <a:spcPct val="150000"/>
              </a:lnSpc>
              <a:defRPr/>
            </a:pPr>
            <a:endParaRPr lang="hu-HU" sz="1050" dirty="0">
              <a:latin typeface="+mn-lt"/>
            </a:endParaRPr>
          </a:p>
          <a:p>
            <a:pPr>
              <a:lnSpc>
                <a:spcPct val="150000"/>
              </a:lnSpc>
              <a:buFontTx/>
              <a:buChar char="-"/>
              <a:defRPr/>
            </a:pPr>
            <a:r>
              <a:rPr lang="hu-HU" sz="2000" dirty="0">
                <a:latin typeface="+mn-lt"/>
              </a:rPr>
              <a:t>  </a:t>
            </a:r>
            <a:r>
              <a:rPr lang="en-US" sz="2000" dirty="0">
                <a:latin typeface="+mn-lt"/>
              </a:rPr>
              <a:t>a penalty causes the team to rotate and the Libero to move to  position four, </a:t>
            </a:r>
            <a:r>
              <a:rPr lang="hu-HU" sz="2000" dirty="0" err="1">
                <a:latin typeface="+mn-lt"/>
              </a:rPr>
              <a:t>or</a:t>
            </a:r>
            <a:endParaRPr lang="hu-HU" sz="2000" dirty="0">
              <a:latin typeface="+mn-lt"/>
            </a:endParaRPr>
          </a:p>
          <a:p>
            <a:pPr>
              <a:lnSpc>
                <a:spcPct val="150000"/>
              </a:lnSpc>
              <a:buFontTx/>
              <a:buChar char="-"/>
              <a:defRPr/>
            </a:pPr>
            <a:r>
              <a:rPr lang="hu-HU" sz="2000" dirty="0">
                <a:latin typeface="+mn-lt"/>
              </a:rPr>
              <a:t>  </a:t>
            </a:r>
            <a:r>
              <a:rPr lang="en-US" sz="2000" dirty="0">
                <a:latin typeface="+mn-lt"/>
              </a:rPr>
              <a:t>the Acting Libero becomes unable to play, making the rally incomplete.</a:t>
            </a:r>
            <a:endParaRPr lang="hu-HU" sz="2000" dirty="0">
              <a:latin typeface="+mn-lt"/>
            </a:endParaRPr>
          </a:p>
          <a:p>
            <a:pPr>
              <a:lnSpc>
                <a:spcPct val="150000"/>
              </a:lnSpc>
              <a:defRPr/>
            </a:pPr>
            <a:endParaRPr lang="hu-HU" sz="1000" dirty="0">
              <a:latin typeface="+mn-lt"/>
            </a:endParaRPr>
          </a:p>
          <a:p>
            <a:pPr>
              <a:lnSpc>
                <a:spcPct val="150000"/>
              </a:lnSpc>
              <a:defRPr/>
            </a:pPr>
            <a:r>
              <a:rPr lang="hu-HU" sz="2000" dirty="0" err="1">
                <a:latin typeface="+mn-lt"/>
              </a:rPr>
              <a:t>If</a:t>
            </a:r>
            <a:r>
              <a:rPr lang="hu-HU" sz="2000" dirty="0">
                <a:latin typeface="+mn-lt"/>
              </a:rPr>
              <a:t> </a:t>
            </a:r>
            <a:r>
              <a:rPr lang="hu-HU" sz="2000" dirty="0" err="1">
                <a:latin typeface="+mn-lt"/>
              </a:rPr>
              <a:t>the</a:t>
            </a:r>
            <a:r>
              <a:rPr lang="hu-HU" sz="2000" dirty="0">
                <a:latin typeface="+mn-lt"/>
              </a:rPr>
              <a:t> </a:t>
            </a:r>
            <a:r>
              <a:rPr lang="hu-HU" sz="2000" dirty="0" err="1">
                <a:latin typeface="+mn-lt"/>
              </a:rPr>
              <a:t>rules</a:t>
            </a:r>
            <a:r>
              <a:rPr lang="hu-HU" sz="2000" dirty="0">
                <a:latin typeface="+mn-lt"/>
              </a:rPr>
              <a:t> </a:t>
            </a:r>
            <a:r>
              <a:rPr lang="hu-HU" sz="2000" dirty="0" err="1">
                <a:latin typeface="+mn-lt"/>
              </a:rPr>
              <a:t>above</a:t>
            </a:r>
            <a:r>
              <a:rPr lang="hu-HU" sz="2000" dirty="0">
                <a:latin typeface="+mn-lt"/>
              </a:rPr>
              <a:t> </a:t>
            </a:r>
            <a:r>
              <a:rPr lang="hu-HU" sz="2000" dirty="0" err="1">
                <a:latin typeface="+mn-lt"/>
              </a:rPr>
              <a:t>are</a:t>
            </a:r>
            <a:r>
              <a:rPr lang="hu-HU" sz="2000" dirty="0">
                <a:latin typeface="+mn-lt"/>
              </a:rPr>
              <a:t> </a:t>
            </a:r>
            <a:r>
              <a:rPr lang="hu-HU" sz="2000" dirty="0" err="1">
                <a:latin typeface="+mn-lt"/>
              </a:rPr>
              <a:t>violated</a:t>
            </a:r>
            <a:r>
              <a:rPr lang="hu-HU" sz="2000" dirty="0">
                <a:latin typeface="+mn-lt"/>
              </a:rPr>
              <a:t>, </a:t>
            </a:r>
            <a:r>
              <a:rPr lang="hu-HU" sz="2000" dirty="0" err="1">
                <a:latin typeface="+mn-lt"/>
              </a:rPr>
              <a:t>the</a:t>
            </a:r>
            <a:r>
              <a:rPr lang="hu-HU" sz="2000" dirty="0">
                <a:latin typeface="+mn-lt"/>
              </a:rPr>
              <a:t> </a:t>
            </a:r>
            <a:r>
              <a:rPr lang="en-US" sz="2000" dirty="0">
                <a:latin typeface="+mn-lt"/>
              </a:rPr>
              <a:t>Libero replacement</a:t>
            </a:r>
            <a:r>
              <a:rPr lang="hu-HU" sz="2000" dirty="0">
                <a:latin typeface="+mn-lt"/>
              </a:rPr>
              <a:t> </a:t>
            </a:r>
            <a:r>
              <a:rPr lang="hu-HU" sz="2000" dirty="0">
                <a:solidFill>
                  <a:srgbClr val="FF0000"/>
                </a:solidFill>
                <a:latin typeface="+mn-lt"/>
              </a:rPr>
              <a:t>is </a:t>
            </a:r>
            <a:r>
              <a:rPr lang="hu-HU" sz="2000" dirty="0" err="1">
                <a:solidFill>
                  <a:srgbClr val="FF0000"/>
                </a:solidFill>
                <a:latin typeface="+mn-lt"/>
              </a:rPr>
              <a:t>illegal</a:t>
            </a:r>
            <a:endParaRPr lang="hu-HU" sz="2000" dirty="0">
              <a:latin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zövegdoboz 28"/>
          <p:cNvSpPr txBox="1">
            <a:spLocks noChangeArrowheads="1"/>
          </p:cNvSpPr>
          <p:nvPr/>
        </p:nvSpPr>
        <p:spPr bwMode="auto">
          <a:xfrm>
            <a:off x="808038" y="1698625"/>
            <a:ext cx="9288462" cy="4708525"/>
          </a:xfrm>
          <a:prstGeom prst="rect">
            <a:avLst/>
          </a:prstGeom>
          <a:noFill/>
          <a:ln w="9525">
            <a:noFill/>
            <a:miter lim="800000"/>
            <a:headEnd/>
            <a:tailEnd/>
          </a:ln>
        </p:spPr>
        <p:txBody>
          <a:bodyPr>
            <a:spAutoFit/>
          </a:bodyPr>
          <a:lstStyle/>
          <a:p>
            <a:pPr>
              <a:lnSpc>
                <a:spcPct val="150000"/>
              </a:lnSpc>
              <a:defRPr/>
            </a:pPr>
            <a:r>
              <a:rPr lang="en-US" sz="2000" dirty="0">
                <a:latin typeface="+mn-lt"/>
              </a:rPr>
              <a:t>An illegal </a:t>
            </a:r>
            <a:r>
              <a:rPr lang="en-US" sz="2000" dirty="0" err="1">
                <a:latin typeface="+mn-lt"/>
              </a:rPr>
              <a:t>Libero</a:t>
            </a:r>
            <a:r>
              <a:rPr lang="en-US" sz="2000" dirty="0">
                <a:latin typeface="+mn-lt"/>
              </a:rPr>
              <a:t> replacement can involve (amongst others)</a:t>
            </a:r>
          </a:p>
          <a:p>
            <a:pPr marL="173038" indent="-173038">
              <a:lnSpc>
                <a:spcPct val="150000"/>
              </a:lnSpc>
              <a:defRPr/>
            </a:pPr>
            <a:r>
              <a:rPr lang="en-US" sz="2000" dirty="0">
                <a:latin typeface="+mn-lt"/>
              </a:rPr>
              <a:t>-</a:t>
            </a:r>
            <a:r>
              <a:rPr lang="hu-HU" sz="2000" dirty="0">
                <a:latin typeface="+mn-lt"/>
              </a:rPr>
              <a:t>  </a:t>
            </a:r>
            <a:r>
              <a:rPr lang="en-US" sz="2000" dirty="0">
                <a:latin typeface="+mn-lt"/>
              </a:rPr>
              <a:t>no completed rally between </a:t>
            </a:r>
            <a:r>
              <a:rPr lang="en-US" sz="2000" dirty="0" err="1">
                <a:latin typeface="+mn-lt"/>
              </a:rPr>
              <a:t>Libero</a:t>
            </a:r>
            <a:r>
              <a:rPr lang="en-US" sz="2000" dirty="0">
                <a:latin typeface="+mn-lt"/>
              </a:rPr>
              <a:t> replacements,</a:t>
            </a:r>
          </a:p>
          <a:p>
            <a:pPr marL="173038" indent="-173038">
              <a:lnSpc>
                <a:spcPct val="150000"/>
              </a:lnSpc>
              <a:buFontTx/>
              <a:buChar char="-"/>
              <a:defRPr/>
            </a:pPr>
            <a:r>
              <a:rPr lang="hu-HU" sz="2000" dirty="0">
                <a:latin typeface="+mn-lt"/>
              </a:rPr>
              <a:t> </a:t>
            </a:r>
            <a:r>
              <a:rPr lang="en-US" sz="2000" dirty="0">
                <a:latin typeface="+mn-lt"/>
              </a:rPr>
              <a:t>the Libero being replaced by a player other than the second Libero or the regular replacement player.</a:t>
            </a:r>
            <a:endParaRPr lang="hu-HU" sz="2000" dirty="0">
              <a:latin typeface="+mn-lt"/>
            </a:endParaRPr>
          </a:p>
          <a:p>
            <a:pPr>
              <a:lnSpc>
                <a:spcPct val="150000"/>
              </a:lnSpc>
              <a:buFontTx/>
              <a:buChar char="-"/>
              <a:defRPr/>
            </a:pPr>
            <a:endParaRPr lang="hu-HU" sz="2000" dirty="0">
              <a:latin typeface="+mn-lt"/>
            </a:endParaRPr>
          </a:p>
          <a:p>
            <a:pPr>
              <a:lnSpc>
                <a:spcPct val="150000"/>
              </a:lnSpc>
              <a:defRPr/>
            </a:pPr>
            <a:r>
              <a:rPr lang="hu-HU" sz="2000" dirty="0">
                <a:latin typeface="+mn-lt"/>
              </a:rPr>
              <a:t>LATE </a:t>
            </a:r>
            <a:r>
              <a:rPr lang="en-US" sz="2000" dirty="0">
                <a:latin typeface="+mn-lt"/>
              </a:rPr>
              <a:t>Libero replacement </a:t>
            </a:r>
            <a:r>
              <a:rPr lang="hu-HU" sz="2000" dirty="0">
                <a:latin typeface="+mn-lt"/>
              </a:rPr>
              <a:t>(</a:t>
            </a:r>
            <a:r>
              <a:rPr lang="hu-HU" sz="2000" dirty="0" err="1">
                <a:latin typeface="+mn-lt"/>
              </a:rPr>
              <a:t>after</a:t>
            </a:r>
            <a:r>
              <a:rPr lang="hu-HU" sz="2000" dirty="0">
                <a:latin typeface="+mn-lt"/>
              </a:rPr>
              <a:t> </a:t>
            </a:r>
            <a:r>
              <a:rPr lang="hu-HU" sz="2000" dirty="0" err="1">
                <a:latin typeface="+mn-lt"/>
              </a:rPr>
              <a:t>the</a:t>
            </a:r>
            <a:r>
              <a:rPr lang="hu-HU" sz="2000" dirty="0">
                <a:latin typeface="+mn-lt"/>
              </a:rPr>
              <a:t> </a:t>
            </a:r>
            <a:r>
              <a:rPr lang="hu-HU" sz="2000" dirty="0" err="1">
                <a:latin typeface="+mn-lt"/>
              </a:rPr>
              <a:t>whistle</a:t>
            </a:r>
            <a:r>
              <a:rPr lang="hu-HU" sz="2000" dirty="0">
                <a:latin typeface="+mn-lt"/>
              </a:rPr>
              <a:t> </a:t>
            </a:r>
            <a:r>
              <a:rPr lang="hu-HU" sz="2000" dirty="0" err="1">
                <a:latin typeface="+mn-lt"/>
              </a:rPr>
              <a:t>for</a:t>
            </a:r>
            <a:r>
              <a:rPr lang="hu-HU" sz="2000" dirty="0">
                <a:latin typeface="+mn-lt"/>
              </a:rPr>
              <a:t> service, </a:t>
            </a:r>
            <a:r>
              <a:rPr lang="hu-HU" sz="2000" dirty="0" err="1">
                <a:latin typeface="+mn-lt"/>
              </a:rPr>
              <a:t>but</a:t>
            </a:r>
            <a:r>
              <a:rPr lang="hu-HU" sz="2000" dirty="0">
                <a:latin typeface="+mn-lt"/>
              </a:rPr>
              <a:t> </a:t>
            </a:r>
            <a:r>
              <a:rPr lang="hu-HU" sz="2000" dirty="0" err="1">
                <a:latin typeface="+mn-lt"/>
              </a:rPr>
              <a:t>before</a:t>
            </a:r>
            <a:r>
              <a:rPr lang="hu-HU" sz="2000" dirty="0">
                <a:latin typeface="+mn-lt"/>
              </a:rPr>
              <a:t> </a:t>
            </a:r>
            <a:r>
              <a:rPr lang="hu-HU" sz="2000" dirty="0" err="1">
                <a:latin typeface="+mn-lt"/>
              </a:rPr>
              <a:t>the</a:t>
            </a:r>
            <a:r>
              <a:rPr lang="hu-HU" sz="2000" dirty="0">
                <a:latin typeface="+mn-lt"/>
              </a:rPr>
              <a:t> </a:t>
            </a:r>
            <a:r>
              <a:rPr lang="hu-HU" sz="2000" dirty="0" err="1">
                <a:latin typeface="+mn-lt"/>
              </a:rPr>
              <a:t>service</a:t>
            </a:r>
            <a:r>
              <a:rPr lang="hu-HU" sz="2000" dirty="0">
                <a:latin typeface="+mn-lt"/>
              </a:rPr>
              <a:t>): </a:t>
            </a:r>
          </a:p>
          <a:p>
            <a:pPr algn="ctr">
              <a:lnSpc>
                <a:spcPct val="150000"/>
              </a:lnSpc>
              <a:defRPr/>
            </a:pPr>
            <a:r>
              <a:rPr lang="hu-HU" sz="2000" b="1" u="sng" dirty="0">
                <a:solidFill>
                  <a:srgbClr val="FF0000"/>
                </a:solidFill>
                <a:latin typeface="+mn-lt"/>
              </a:rPr>
              <a:t>NOT</a:t>
            </a:r>
            <a:r>
              <a:rPr lang="hu-HU" sz="2000" dirty="0">
                <a:latin typeface="+mn-lt"/>
              </a:rPr>
              <a:t> </a:t>
            </a:r>
            <a:r>
              <a:rPr lang="en-GB" sz="2000" dirty="0">
                <a:latin typeface="+mn-lt"/>
              </a:rPr>
              <a:t>an </a:t>
            </a:r>
            <a:r>
              <a:rPr lang="en-US" sz="2000" dirty="0">
                <a:latin typeface="+mn-lt"/>
              </a:rPr>
              <a:t>illegal Libero replacement </a:t>
            </a:r>
            <a:endParaRPr lang="hu-HU" sz="2000" dirty="0">
              <a:latin typeface="+mn-lt"/>
            </a:endParaRPr>
          </a:p>
          <a:p>
            <a:pPr marL="630238">
              <a:lnSpc>
                <a:spcPct val="150000"/>
              </a:lnSpc>
              <a:defRPr/>
            </a:pPr>
            <a:r>
              <a:rPr lang="hu-HU" sz="2000" dirty="0">
                <a:latin typeface="+mn-lt"/>
              </a:rPr>
              <a:t>FIRST </a:t>
            </a:r>
            <a:r>
              <a:rPr lang="hu-HU" sz="2000" dirty="0" err="1">
                <a:latin typeface="+mn-lt"/>
              </a:rPr>
              <a:t>case</a:t>
            </a:r>
            <a:r>
              <a:rPr lang="hu-HU" sz="2000" dirty="0">
                <a:latin typeface="+mn-lt"/>
              </a:rPr>
              <a:t>: </a:t>
            </a:r>
            <a:r>
              <a:rPr lang="hu-HU" sz="2000" dirty="0" err="1">
                <a:latin typeface="+mn-lt"/>
              </a:rPr>
              <a:t>let</a:t>
            </a:r>
            <a:r>
              <a:rPr lang="hu-HU" sz="2000" dirty="0">
                <a:latin typeface="+mn-lt"/>
              </a:rPr>
              <a:t> </a:t>
            </a:r>
            <a:r>
              <a:rPr lang="hu-HU" sz="2000" dirty="0" err="1">
                <a:latin typeface="+mn-lt"/>
              </a:rPr>
              <a:t>the</a:t>
            </a:r>
            <a:r>
              <a:rPr lang="hu-HU" sz="2000" dirty="0">
                <a:latin typeface="+mn-lt"/>
              </a:rPr>
              <a:t> rally </a:t>
            </a:r>
            <a:r>
              <a:rPr lang="hu-HU" sz="2000" dirty="0" err="1">
                <a:latin typeface="+mn-lt"/>
              </a:rPr>
              <a:t>finish</a:t>
            </a:r>
            <a:r>
              <a:rPr lang="hu-HU" sz="2000" dirty="0">
                <a:latin typeface="+mn-lt"/>
              </a:rPr>
              <a:t>, </a:t>
            </a:r>
            <a:r>
              <a:rPr lang="hu-HU" sz="2000" dirty="0" err="1">
                <a:latin typeface="+mn-lt"/>
              </a:rPr>
              <a:t>then</a:t>
            </a:r>
            <a:r>
              <a:rPr lang="hu-HU" sz="2000" dirty="0">
                <a:latin typeface="+mn-lt"/>
              </a:rPr>
              <a:t> </a:t>
            </a:r>
            <a:r>
              <a:rPr lang="hu-HU" sz="2000" dirty="0" err="1">
                <a:latin typeface="+mn-lt"/>
              </a:rPr>
              <a:t>inform</a:t>
            </a:r>
            <a:r>
              <a:rPr lang="hu-HU" sz="2000" dirty="0">
                <a:latin typeface="+mn-lt"/>
              </a:rPr>
              <a:t> </a:t>
            </a:r>
            <a:r>
              <a:rPr lang="hu-HU" sz="2000" dirty="0" err="1">
                <a:latin typeface="+mn-lt"/>
              </a:rPr>
              <a:t>the</a:t>
            </a:r>
            <a:r>
              <a:rPr lang="hu-HU" sz="2000" dirty="0">
                <a:latin typeface="+mn-lt"/>
              </a:rPr>
              <a:t> game </a:t>
            </a:r>
            <a:r>
              <a:rPr lang="hu-HU" sz="2000" dirty="0" err="1">
                <a:latin typeface="+mn-lt"/>
              </a:rPr>
              <a:t>captain</a:t>
            </a:r>
            <a:endParaRPr lang="hu-HU" sz="2000" dirty="0">
              <a:latin typeface="+mn-lt"/>
            </a:endParaRPr>
          </a:p>
          <a:p>
            <a:pPr marL="630238">
              <a:lnSpc>
                <a:spcPct val="150000"/>
              </a:lnSpc>
              <a:defRPr/>
            </a:pPr>
            <a:r>
              <a:rPr lang="hu-HU" sz="2000" dirty="0">
                <a:latin typeface="+mn-lt"/>
              </a:rPr>
              <a:t>REPEATED </a:t>
            </a:r>
            <a:r>
              <a:rPr lang="hu-HU" sz="2000" dirty="0" err="1">
                <a:latin typeface="+mn-lt"/>
              </a:rPr>
              <a:t>case</a:t>
            </a:r>
            <a:r>
              <a:rPr lang="hu-HU" sz="2000" dirty="0">
                <a:latin typeface="+mn-lt"/>
              </a:rPr>
              <a:t>: stop </a:t>
            </a:r>
            <a:r>
              <a:rPr lang="hu-HU" sz="2000" dirty="0" err="1">
                <a:latin typeface="+mn-lt"/>
              </a:rPr>
              <a:t>the</a:t>
            </a:r>
            <a:r>
              <a:rPr lang="hu-HU" sz="2000" dirty="0">
                <a:latin typeface="+mn-lt"/>
              </a:rPr>
              <a:t> rally and  </a:t>
            </a:r>
            <a:r>
              <a:rPr lang="hu-HU" sz="2000" dirty="0" err="1">
                <a:latin typeface="+mn-lt"/>
              </a:rPr>
              <a:t>issue</a:t>
            </a:r>
            <a:r>
              <a:rPr lang="hu-HU" sz="2000" dirty="0">
                <a:latin typeface="+mn-lt"/>
              </a:rPr>
              <a:t> a </a:t>
            </a:r>
            <a:r>
              <a:rPr lang="hu-HU" sz="2000" dirty="0" err="1">
                <a:latin typeface="+mn-lt"/>
              </a:rPr>
              <a:t>delay</a:t>
            </a:r>
            <a:r>
              <a:rPr lang="hu-HU" sz="2000" dirty="0">
                <a:latin typeface="+mn-lt"/>
              </a:rPr>
              <a:t> </a:t>
            </a:r>
            <a:r>
              <a:rPr lang="hu-HU" sz="2000" dirty="0" err="1">
                <a:latin typeface="+mn-lt"/>
              </a:rPr>
              <a:t>sanction</a:t>
            </a:r>
            <a:endParaRPr lang="hu-HU" sz="2000" dirty="0">
              <a:latin typeface="+mn-lt"/>
            </a:endParaRPr>
          </a:p>
          <a:p>
            <a:pPr marL="630238">
              <a:lnSpc>
                <a:spcPct val="150000"/>
              </a:lnSpc>
              <a:defRPr/>
            </a:pPr>
            <a:endParaRPr lang="hu-HU" sz="2000" dirty="0">
              <a:latin typeface="+mn-lt"/>
            </a:endParaRPr>
          </a:p>
        </p:txBody>
      </p:sp>
      <p:sp>
        <p:nvSpPr>
          <p:cNvPr id="6147" name="Szövegdoboz 2"/>
          <p:cNvSpPr txBox="1">
            <a:spLocks noChangeArrowheads="1"/>
          </p:cNvSpPr>
          <p:nvPr/>
        </p:nvSpPr>
        <p:spPr bwMode="auto">
          <a:xfrm>
            <a:off x="808038" y="727075"/>
            <a:ext cx="7345362" cy="523875"/>
          </a:xfrm>
          <a:prstGeom prst="rect">
            <a:avLst/>
          </a:prstGeom>
          <a:noFill/>
          <a:ln w="9525">
            <a:noFill/>
            <a:miter lim="800000"/>
            <a:headEnd/>
            <a:tailEnd/>
          </a:ln>
        </p:spPr>
        <p:txBody>
          <a:bodyPr>
            <a:spAutoFit/>
          </a:bodyPr>
          <a:lstStyle/>
          <a:p>
            <a:r>
              <a:rPr lang="hu-HU" sz="2800" b="1">
                <a:latin typeface="Arial" charset="0"/>
                <a:cs typeface="Arial" charset="0"/>
              </a:rPr>
              <a:t>ILLEGAL </a:t>
            </a:r>
            <a:r>
              <a:rPr lang="en-US" sz="2800" b="1">
                <a:latin typeface="Arial" charset="0"/>
                <a:cs typeface="Arial" charset="0"/>
              </a:rPr>
              <a:t>LIBERO</a:t>
            </a:r>
            <a:r>
              <a:rPr lang="hu-HU" sz="2800" b="1">
                <a:latin typeface="Arial" charset="0"/>
                <a:cs typeface="Arial" charset="0"/>
              </a:rPr>
              <a:t> REPLACEMENT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zövegdoboz 28"/>
          <p:cNvSpPr txBox="1">
            <a:spLocks noChangeArrowheads="1"/>
          </p:cNvSpPr>
          <p:nvPr/>
        </p:nvSpPr>
        <p:spPr bwMode="auto">
          <a:xfrm>
            <a:off x="808038" y="1404938"/>
            <a:ext cx="9288462" cy="5170487"/>
          </a:xfrm>
          <a:prstGeom prst="rect">
            <a:avLst/>
          </a:prstGeom>
          <a:noFill/>
          <a:ln w="9525">
            <a:noFill/>
            <a:miter lim="800000"/>
            <a:headEnd/>
            <a:tailEnd/>
          </a:ln>
        </p:spPr>
        <p:txBody>
          <a:bodyPr>
            <a:spAutoFit/>
          </a:bodyPr>
          <a:lstStyle/>
          <a:p>
            <a:pPr>
              <a:lnSpc>
                <a:spcPct val="150000"/>
              </a:lnSpc>
              <a:defRPr/>
            </a:pPr>
            <a:r>
              <a:rPr lang="hu-HU" sz="2000" u="sng" dirty="0" err="1">
                <a:latin typeface="+mn-lt"/>
              </a:rPr>
              <a:t>Consequences</a:t>
            </a:r>
            <a:endParaRPr lang="hu-HU" sz="2000" u="sng" dirty="0">
              <a:latin typeface="+mn-lt"/>
            </a:endParaRPr>
          </a:p>
          <a:p>
            <a:pPr>
              <a:lnSpc>
                <a:spcPct val="150000"/>
              </a:lnSpc>
              <a:defRPr/>
            </a:pPr>
            <a:r>
              <a:rPr lang="en-GB" sz="2000" dirty="0">
                <a:latin typeface="+mn-lt"/>
              </a:rPr>
              <a:t>These are s</a:t>
            </a:r>
            <a:r>
              <a:rPr lang="hu-HU" sz="2000" dirty="0">
                <a:latin typeface="+mn-lt"/>
              </a:rPr>
              <a:t>imilar</a:t>
            </a:r>
            <a:r>
              <a:rPr lang="en-GB" sz="2000" dirty="0">
                <a:latin typeface="+mn-lt"/>
              </a:rPr>
              <a:t> to </a:t>
            </a:r>
            <a:r>
              <a:rPr lang="hu-HU" sz="2000" dirty="0">
                <a:latin typeface="+mn-lt"/>
              </a:rPr>
              <a:t>the illegal substitution, i.e.</a:t>
            </a:r>
          </a:p>
          <a:p>
            <a:pPr marL="361950" indent="-188913" algn="just">
              <a:lnSpc>
                <a:spcPct val="150000"/>
              </a:lnSpc>
              <a:defRPr/>
            </a:pPr>
            <a:r>
              <a:rPr lang="hu-HU" sz="2000" dirty="0">
                <a:latin typeface="+mn-lt"/>
              </a:rPr>
              <a:t>- </a:t>
            </a:r>
            <a:r>
              <a:rPr lang="en-GB" sz="2000" dirty="0" err="1">
                <a:latin typeface="+mn-lt"/>
              </a:rPr>
              <a:t>i</a:t>
            </a:r>
            <a:r>
              <a:rPr lang="hu-HU" sz="2000" dirty="0">
                <a:latin typeface="+mn-lt"/>
              </a:rPr>
              <a:t>f </a:t>
            </a:r>
            <a:r>
              <a:rPr lang="en-US" sz="2000" dirty="0">
                <a:latin typeface="+mn-lt"/>
              </a:rPr>
              <a:t>the illegal </a:t>
            </a:r>
            <a:r>
              <a:rPr lang="en-US" sz="2000" dirty="0" err="1">
                <a:latin typeface="+mn-lt"/>
              </a:rPr>
              <a:t>Libero</a:t>
            </a:r>
            <a:r>
              <a:rPr lang="en-US" sz="2000" dirty="0">
                <a:latin typeface="+mn-lt"/>
              </a:rPr>
              <a:t> replacement </a:t>
            </a:r>
            <a:r>
              <a:rPr lang="hu-HU" sz="2000" dirty="0" err="1">
                <a:latin typeface="+mn-lt"/>
              </a:rPr>
              <a:t>was</a:t>
            </a:r>
            <a:r>
              <a:rPr lang="hu-HU" sz="2000" dirty="0">
                <a:latin typeface="+mn-lt"/>
              </a:rPr>
              <a:t> </a:t>
            </a:r>
            <a:r>
              <a:rPr lang="en-US" sz="2000" dirty="0">
                <a:latin typeface="+mn-lt"/>
              </a:rPr>
              <a:t>noticed </a:t>
            </a:r>
            <a:r>
              <a:rPr lang="en-US" sz="2000" b="1" u="sng" dirty="0">
                <a:latin typeface="+mn-lt"/>
              </a:rPr>
              <a:t>before</a:t>
            </a:r>
            <a:r>
              <a:rPr lang="en-US" sz="2000" dirty="0">
                <a:latin typeface="+mn-lt"/>
              </a:rPr>
              <a:t> the start of the next rally, then this is corrected by the referees, and the team is sanctioned for delay;</a:t>
            </a:r>
          </a:p>
          <a:p>
            <a:pPr marL="361950" indent="-188913" algn="just">
              <a:lnSpc>
                <a:spcPct val="150000"/>
              </a:lnSpc>
              <a:buFontTx/>
              <a:buChar char="-"/>
              <a:defRPr/>
            </a:pPr>
            <a:r>
              <a:rPr lang="hu-HU" sz="2000" dirty="0" err="1">
                <a:latin typeface="+mn-lt"/>
              </a:rPr>
              <a:t>If</a:t>
            </a:r>
            <a:r>
              <a:rPr lang="hu-HU" sz="2000" dirty="0">
                <a:latin typeface="+mn-lt"/>
              </a:rPr>
              <a:t> </a:t>
            </a:r>
            <a:r>
              <a:rPr lang="en-US" sz="2000" dirty="0">
                <a:latin typeface="+mn-lt"/>
              </a:rPr>
              <a:t>the illegal Libero replacement </a:t>
            </a:r>
            <a:r>
              <a:rPr lang="hu-HU" sz="2000" dirty="0" err="1">
                <a:latin typeface="+mn-lt"/>
              </a:rPr>
              <a:t>was</a:t>
            </a:r>
            <a:r>
              <a:rPr lang="en-US" sz="2000" dirty="0">
                <a:latin typeface="+mn-lt"/>
              </a:rPr>
              <a:t> noticed </a:t>
            </a:r>
            <a:r>
              <a:rPr lang="en-US" sz="2000" b="1" u="sng" dirty="0">
                <a:latin typeface="+mn-lt"/>
              </a:rPr>
              <a:t>after the service hit</a:t>
            </a:r>
            <a:r>
              <a:rPr lang="en-US" sz="2000" dirty="0">
                <a:latin typeface="+mn-lt"/>
              </a:rPr>
              <a:t>, the </a:t>
            </a:r>
            <a:r>
              <a:rPr lang="hu-HU" sz="2000" dirty="0">
                <a:latin typeface="+mn-lt"/>
              </a:rPr>
              <a:t>opponent receives a point and the service, the line up should be rectif</a:t>
            </a:r>
            <a:r>
              <a:rPr lang="en-GB" sz="2000" dirty="0" err="1">
                <a:latin typeface="+mn-lt"/>
              </a:rPr>
              <a:t>ied</a:t>
            </a:r>
            <a:r>
              <a:rPr lang="hu-HU" sz="2000" dirty="0">
                <a:latin typeface="+mn-lt"/>
              </a:rPr>
              <a:t> and all points  gained with the </a:t>
            </a:r>
            <a:r>
              <a:rPr lang="en-GB" sz="2000" dirty="0">
                <a:latin typeface="+mn-lt"/>
              </a:rPr>
              <a:t>in</a:t>
            </a:r>
            <a:r>
              <a:rPr lang="hu-HU" sz="2000" dirty="0">
                <a:latin typeface="+mn-lt"/>
              </a:rPr>
              <a:t>correct line up</a:t>
            </a:r>
            <a:r>
              <a:rPr lang="en-GB" sz="2000" dirty="0">
                <a:latin typeface="+mn-lt"/>
              </a:rPr>
              <a:t>  will </a:t>
            </a:r>
            <a:r>
              <a:rPr lang="hu-HU" sz="2000" dirty="0">
                <a:latin typeface="+mn-lt"/>
              </a:rPr>
              <a:t>be deleted </a:t>
            </a:r>
            <a:r>
              <a:rPr lang="en-US" sz="2000" dirty="0">
                <a:latin typeface="+mn-lt"/>
              </a:rPr>
              <a:t>.</a:t>
            </a:r>
            <a:endParaRPr lang="hu-HU" sz="2000" dirty="0">
              <a:latin typeface="+mn-lt"/>
            </a:endParaRPr>
          </a:p>
          <a:p>
            <a:pPr>
              <a:lnSpc>
                <a:spcPct val="150000"/>
              </a:lnSpc>
              <a:buFontTx/>
              <a:buChar char="-"/>
              <a:defRPr/>
            </a:pPr>
            <a:endParaRPr lang="hu-HU" sz="2000" dirty="0">
              <a:solidFill>
                <a:srgbClr val="FF0000"/>
              </a:solidFill>
              <a:latin typeface="+mn-lt"/>
            </a:endParaRPr>
          </a:p>
          <a:p>
            <a:pPr>
              <a:lnSpc>
                <a:spcPct val="150000"/>
              </a:lnSpc>
              <a:defRPr/>
            </a:pPr>
            <a:r>
              <a:rPr lang="hu-HU" sz="2000" dirty="0">
                <a:latin typeface="+mn-lt"/>
              </a:rPr>
              <a:t>Crucial point </a:t>
            </a:r>
            <a:r>
              <a:rPr lang="en-GB" sz="2000" dirty="0">
                <a:latin typeface="+mn-lt"/>
              </a:rPr>
              <a:t> in this sequence </a:t>
            </a:r>
            <a:r>
              <a:rPr lang="hu-HU" sz="2000" dirty="0">
                <a:latin typeface="+mn-lt"/>
              </a:rPr>
              <a:t>is: </a:t>
            </a:r>
            <a:r>
              <a:rPr lang="hu-HU" sz="2000" dirty="0">
                <a:solidFill>
                  <a:srgbClr val="FF0000"/>
                </a:solidFill>
                <a:latin typeface="+mn-lt"/>
              </a:rPr>
              <a:t>the moment of the service hit</a:t>
            </a:r>
            <a:r>
              <a:rPr lang="en-GB" sz="2000" dirty="0">
                <a:solidFill>
                  <a:srgbClr val="FF0000"/>
                </a:solidFill>
                <a:latin typeface="+mn-lt"/>
              </a:rPr>
              <a:t>.</a:t>
            </a:r>
            <a:endParaRPr lang="en-US" sz="2000" dirty="0">
              <a:solidFill>
                <a:srgbClr val="FF0000"/>
              </a:solidFill>
              <a:latin typeface="+mn-lt"/>
            </a:endParaRPr>
          </a:p>
          <a:p>
            <a:pPr marL="1703388" indent="-1703388">
              <a:lnSpc>
                <a:spcPct val="150000"/>
              </a:lnSpc>
              <a:defRPr/>
            </a:pPr>
            <a:r>
              <a:rPr lang="hu-HU" sz="2000" dirty="0" err="1">
                <a:latin typeface="+mn-lt"/>
              </a:rPr>
              <a:t>Responsibility</a:t>
            </a:r>
            <a:r>
              <a:rPr lang="hu-HU" sz="2000" dirty="0">
                <a:latin typeface="+mn-lt"/>
              </a:rPr>
              <a:t>: </a:t>
            </a:r>
            <a:r>
              <a:rPr lang="en-GB" sz="2000" dirty="0">
                <a:latin typeface="+mn-lt"/>
              </a:rPr>
              <a:t> </a:t>
            </a:r>
            <a:r>
              <a:rPr lang="hu-HU" sz="2000" dirty="0">
                <a:latin typeface="+mn-lt"/>
              </a:rPr>
              <a:t>the </a:t>
            </a:r>
            <a:r>
              <a:rPr lang="hu-HU" sz="2000" dirty="0" err="1">
                <a:latin typeface="+mn-lt"/>
              </a:rPr>
              <a:t>referees</a:t>
            </a:r>
            <a:r>
              <a:rPr lang="hu-HU" sz="2000" dirty="0">
                <a:latin typeface="+mn-lt"/>
              </a:rPr>
              <a:t> and/</a:t>
            </a:r>
            <a:r>
              <a:rPr lang="hu-HU" sz="2000" dirty="0" err="1">
                <a:latin typeface="+mn-lt"/>
              </a:rPr>
              <a:t>or</a:t>
            </a:r>
            <a:r>
              <a:rPr lang="hu-HU" sz="2000" dirty="0">
                <a:latin typeface="+mn-lt"/>
              </a:rPr>
              <a:t> the scorer</a:t>
            </a:r>
            <a:r>
              <a:rPr lang="en-GB" sz="2000" dirty="0">
                <a:latin typeface="+mn-lt"/>
              </a:rPr>
              <a:t> must</a:t>
            </a:r>
            <a:r>
              <a:rPr lang="hu-HU" sz="2000" dirty="0">
                <a:latin typeface="+mn-lt"/>
              </a:rPr>
              <a:t> </a:t>
            </a:r>
            <a:r>
              <a:rPr lang="hu-HU" sz="2000" b="1" u="sng" dirty="0" err="1">
                <a:latin typeface="+mn-lt"/>
              </a:rPr>
              <a:t>immediately</a:t>
            </a:r>
            <a:r>
              <a:rPr lang="hu-HU" sz="2000" b="1" u="sng" dirty="0">
                <a:latin typeface="+mn-lt"/>
              </a:rPr>
              <a:t> </a:t>
            </a:r>
            <a:r>
              <a:rPr lang="hu-HU" sz="2000" b="1" u="sng" dirty="0" err="1">
                <a:latin typeface="+mn-lt"/>
              </a:rPr>
              <a:t>correct</a:t>
            </a:r>
            <a:r>
              <a:rPr lang="hu-HU" sz="2000" b="1" u="sng" dirty="0">
                <a:latin typeface="+mn-lt"/>
              </a:rPr>
              <a:t> </a:t>
            </a:r>
            <a:r>
              <a:rPr lang="hu-HU" sz="2000" b="1" u="sng" dirty="0" err="1">
                <a:latin typeface="+mn-lt"/>
              </a:rPr>
              <a:t>the</a:t>
            </a:r>
            <a:r>
              <a:rPr lang="hu-HU" sz="2000" b="1" u="sng" dirty="0">
                <a:latin typeface="+mn-lt"/>
              </a:rPr>
              <a:t> </a:t>
            </a:r>
            <a:r>
              <a:rPr lang="hu-HU" sz="2000" b="1" u="sng" dirty="0" err="1">
                <a:latin typeface="+mn-lt"/>
              </a:rPr>
              <a:t>action</a:t>
            </a:r>
            <a:endParaRPr lang="hu-HU" sz="2000" b="1" u="sng" dirty="0">
              <a:latin typeface="+mn-lt"/>
            </a:endParaRPr>
          </a:p>
        </p:txBody>
      </p:sp>
      <p:sp>
        <p:nvSpPr>
          <p:cNvPr id="7171" name="Szövegdoboz 2"/>
          <p:cNvSpPr txBox="1">
            <a:spLocks noChangeArrowheads="1"/>
          </p:cNvSpPr>
          <p:nvPr/>
        </p:nvSpPr>
        <p:spPr bwMode="auto">
          <a:xfrm>
            <a:off x="808038" y="727075"/>
            <a:ext cx="7345362" cy="523875"/>
          </a:xfrm>
          <a:prstGeom prst="rect">
            <a:avLst/>
          </a:prstGeom>
          <a:noFill/>
          <a:ln w="9525">
            <a:noFill/>
            <a:miter lim="800000"/>
            <a:headEnd/>
            <a:tailEnd/>
          </a:ln>
        </p:spPr>
        <p:txBody>
          <a:bodyPr>
            <a:spAutoFit/>
          </a:bodyPr>
          <a:lstStyle/>
          <a:p>
            <a:r>
              <a:rPr lang="hu-HU" sz="2800" b="1">
                <a:latin typeface="Arial" charset="0"/>
                <a:cs typeface="Arial" charset="0"/>
              </a:rPr>
              <a:t>ILLEGAL </a:t>
            </a:r>
            <a:r>
              <a:rPr lang="en-US" sz="2800" b="1">
                <a:latin typeface="Arial" charset="0"/>
                <a:cs typeface="Arial" charset="0"/>
              </a:rPr>
              <a:t>LIBERO</a:t>
            </a:r>
            <a:r>
              <a:rPr lang="hu-HU" sz="2800" b="1">
                <a:latin typeface="Arial" charset="0"/>
                <a:cs typeface="Arial" charset="0"/>
              </a:rPr>
              <a:t> REPLACEMENT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zövegdoboz 3"/>
          <p:cNvSpPr txBox="1">
            <a:spLocks noChangeArrowheads="1"/>
          </p:cNvSpPr>
          <p:nvPr/>
        </p:nvSpPr>
        <p:spPr bwMode="auto">
          <a:xfrm>
            <a:off x="879475" y="6877050"/>
            <a:ext cx="6481763" cy="461963"/>
          </a:xfrm>
          <a:prstGeom prst="rect">
            <a:avLst/>
          </a:prstGeom>
          <a:noFill/>
          <a:ln w="9525">
            <a:noFill/>
            <a:miter lim="800000"/>
            <a:headEnd/>
            <a:tailEnd/>
          </a:ln>
        </p:spPr>
        <p:txBody>
          <a:bodyPr>
            <a:spAutoFit/>
          </a:bodyPr>
          <a:lstStyle/>
          <a:p>
            <a:r>
              <a:rPr lang="hu-HU"/>
              <a:t>   </a:t>
            </a:r>
          </a:p>
        </p:txBody>
      </p:sp>
    </p:spTree>
    <p:custDataLst>
      <p:tags r:id="rId2"/>
    </p:custDataLst>
    <p:controls>
      <p:control spid="1027" name="sceafe97194a412e8c37dc38106f69a6" r:id="rId3" imgW="8714286" imgH="6971429"/>
    </p:controls>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zövegdoboz 28"/>
          <p:cNvSpPr txBox="1">
            <a:spLocks noChangeArrowheads="1"/>
          </p:cNvSpPr>
          <p:nvPr/>
        </p:nvSpPr>
        <p:spPr bwMode="auto">
          <a:xfrm>
            <a:off x="879475" y="1693863"/>
            <a:ext cx="6624638" cy="830262"/>
          </a:xfrm>
          <a:prstGeom prst="rect">
            <a:avLst/>
          </a:prstGeom>
          <a:noFill/>
          <a:ln w="9525">
            <a:noFill/>
            <a:miter lim="800000"/>
            <a:headEnd/>
            <a:tailEnd/>
          </a:ln>
        </p:spPr>
        <p:txBody>
          <a:bodyPr>
            <a:spAutoFit/>
          </a:bodyPr>
          <a:lstStyle/>
          <a:p>
            <a:pPr>
              <a:defRPr/>
            </a:pPr>
            <a:r>
              <a:rPr lang="hu-HU" dirty="0">
                <a:latin typeface="+mn-lt"/>
              </a:rPr>
              <a:t>1. The </a:t>
            </a:r>
            <a:r>
              <a:rPr lang="en-US" dirty="0">
                <a:latin typeface="+mn-lt"/>
              </a:rPr>
              <a:t>illegal Libero replacement</a:t>
            </a:r>
            <a:r>
              <a:rPr lang="hu-HU" dirty="0">
                <a:latin typeface="+mn-lt"/>
              </a:rPr>
              <a:t>  has </a:t>
            </a:r>
            <a:r>
              <a:rPr lang="hu-HU" dirty="0" err="1">
                <a:latin typeface="+mn-lt"/>
              </a:rPr>
              <a:t>the</a:t>
            </a:r>
            <a:r>
              <a:rPr lang="hu-HU" dirty="0">
                <a:latin typeface="+mn-lt"/>
              </a:rPr>
              <a:t> </a:t>
            </a:r>
            <a:r>
              <a:rPr lang="hu-HU" dirty="0" err="1">
                <a:latin typeface="+mn-lt"/>
              </a:rPr>
              <a:t>same</a:t>
            </a:r>
            <a:r>
              <a:rPr lang="hu-HU" dirty="0">
                <a:latin typeface="+mn-lt"/>
              </a:rPr>
              <a:t> </a:t>
            </a:r>
            <a:r>
              <a:rPr lang="hu-HU" dirty="0" err="1">
                <a:latin typeface="+mn-lt"/>
              </a:rPr>
              <a:t>consequences</a:t>
            </a:r>
            <a:r>
              <a:rPr lang="hu-HU" dirty="0">
                <a:latin typeface="+mn-lt"/>
              </a:rPr>
              <a:t> </a:t>
            </a:r>
            <a:r>
              <a:rPr lang="hu-HU" dirty="0" err="1">
                <a:latin typeface="+mn-lt"/>
              </a:rPr>
              <a:t>as</a:t>
            </a:r>
            <a:r>
              <a:rPr lang="hu-HU" dirty="0">
                <a:latin typeface="+mn-lt"/>
              </a:rPr>
              <a:t> </a:t>
            </a:r>
            <a:r>
              <a:rPr lang="hu-HU" dirty="0" err="1">
                <a:latin typeface="+mn-lt"/>
              </a:rPr>
              <a:t>the</a:t>
            </a:r>
            <a:r>
              <a:rPr lang="hu-HU" dirty="0">
                <a:latin typeface="+mn-lt"/>
              </a:rPr>
              <a:t> </a:t>
            </a:r>
            <a:r>
              <a:rPr lang="hu-HU" dirty="0" err="1">
                <a:latin typeface="+mn-lt"/>
              </a:rPr>
              <a:t>improper</a:t>
            </a:r>
            <a:r>
              <a:rPr lang="hu-HU" dirty="0">
                <a:latin typeface="+mn-lt"/>
              </a:rPr>
              <a:t> </a:t>
            </a:r>
            <a:r>
              <a:rPr lang="hu-HU" dirty="0" err="1">
                <a:latin typeface="+mn-lt"/>
              </a:rPr>
              <a:t>request</a:t>
            </a:r>
            <a:r>
              <a:rPr lang="hu-HU" dirty="0">
                <a:latin typeface="+mn-lt"/>
              </a:rPr>
              <a:t> </a:t>
            </a:r>
            <a:endParaRPr lang="en-GB" dirty="0" err="1">
              <a:latin typeface="+mn-lt"/>
            </a:endParaRPr>
          </a:p>
        </p:txBody>
      </p:sp>
      <p:sp>
        <p:nvSpPr>
          <p:cNvPr id="8195" name="Szövegdoboz 2"/>
          <p:cNvSpPr txBox="1">
            <a:spLocks noChangeArrowheads="1"/>
          </p:cNvSpPr>
          <p:nvPr/>
        </p:nvSpPr>
        <p:spPr bwMode="auto">
          <a:xfrm>
            <a:off x="808038" y="685800"/>
            <a:ext cx="6911975" cy="522288"/>
          </a:xfrm>
          <a:prstGeom prst="rect">
            <a:avLst/>
          </a:prstGeom>
          <a:noFill/>
          <a:ln w="9525">
            <a:noFill/>
            <a:miter lim="800000"/>
            <a:headEnd/>
            <a:tailEnd/>
          </a:ln>
        </p:spPr>
        <p:txBody>
          <a:bodyPr>
            <a:spAutoFit/>
          </a:bodyPr>
          <a:lstStyle/>
          <a:p>
            <a:r>
              <a:rPr lang="hu-HU" sz="2800" b="1">
                <a:latin typeface="Arial" charset="0"/>
                <a:cs typeface="Arial" charset="0"/>
              </a:rPr>
              <a:t>Practic</a:t>
            </a:r>
            <a:r>
              <a:rPr lang="en-GB" sz="2800" b="1">
                <a:latin typeface="Arial" charset="0"/>
                <a:cs typeface="Arial" charset="0"/>
              </a:rPr>
              <a:t>e Questions</a:t>
            </a:r>
            <a:endParaRPr lang="hu-HU" sz="2800" b="1">
              <a:latin typeface="Arial" charset="0"/>
              <a:cs typeface="Arial" charset="0"/>
            </a:endParaRPr>
          </a:p>
        </p:txBody>
      </p:sp>
      <p:sp>
        <p:nvSpPr>
          <p:cNvPr id="4" name="Szövegdoboz 3"/>
          <p:cNvSpPr txBox="1"/>
          <p:nvPr/>
        </p:nvSpPr>
        <p:spPr>
          <a:xfrm>
            <a:off x="7793038" y="1333500"/>
            <a:ext cx="2376487" cy="461963"/>
          </a:xfrm>
          <a:prstGeom prst="rect">
            <a:avLst/>
          </a:prstGeom>
          <a:noFill/>
        </p:spPr>
        <p:txBody>
          <a:bodyPr>
            <a:spAutoFit/>
          </a:bodyPr>
          <a:lstStyle/>
          <a:p>
            <a:pPr>
              <a:defRPr/>
            </a:pPr>
            <a:r>
              <a:rPr lang="hu-HU" dirty="0" err="1">
                <a:latin typeface="+mn-lt"/>
              </a:rPr>
              <a:t>true</a:t>
            </a:r>
            <a:r>
              <a:rPr lang="hu-HU" dirty="0">
                <a:latin typeface="+mn-lt"/>
              </a:rPr>
              <a:t>          </a:t>
            </a:r>
            <a:r>
              <a:rPr lang="hu-HU" dirty="0" err="1">
                <a:latin typeface="+mn-lt"/>
              </a:rPr>
              <a:t>false</a:t>
            </a:r>
            <a:endParaRPr lang="hu-HU" dirty="0">
              <a:latin typeface="+mn-lt"/>
            </a:endParaRPr>
          </a:p>
        </p:txBody>
      </p:sp>
      <p:sp>
        <p:nvSpPr>
          <p:cNvPr id="5" name="Téglalap 4"/>
          <p:cNvSpPr>
            <a:spLocks noChangeArrowheads="1"/>
          </p:cNvSpPr>
          <p:nvPr/>
        </p:nvSpPr>
        <p:spPr bwMode="auto">
          <a:xfrm>
            <a:off x="7935913" y="2052638"/>
            <a:ext cx="504825" cy="360362"/>
          </a:xfrm>
          <a:prstGeom prst="rect">
            <a:avLst/>
          </a:prstGeom>
          <a:noFill/>
          <a:ln w="9525" algn="ctr">
            <a:solidFill>
              <a:schemeClr val="tx1"/>
            </a:solidFill>
            <a:round/>
            <a:headEnd/>
            <a:tailEnd/>
          </a:ln>
        </p:spPr>
        <p:txBody>
          <a:bodyPr/>
          <a:lstStyle/>
          <a:p>
            <a:endParaRPr lang="hu-HU"/>
          </a:p>
        </p:txBody>
      </p:sp>
      <p:sp>
        <p:nvSpPr>
          <p:cNvPr id="6" name="Téglalap 5"/>
          <p:cNvSpPr>
            <a:spLocks noChangeArrowheads="1"/>
          </p:cNvSpPr>
          <p:nvPr/>
        </p:nvSpPr>
        <p:spPr bwMode="auto">
          <a:xfrm>
            <a:off x="9304338" y="2052638"/>
            <a:ext cx="504825" cy="360362"/>
          </a:xfrm>
          <a:prstGeom prst="rect">
            <a:avLst/>
          </a:prstGeom>
          <a:noFill/>
          <a:ln w="9525" algn="ctr">
            <a:solidFill>
              <a:schemeClr val="tx1"/>
            </a:solidFill>
            <a:round/>
            <a:headEnd/>
            <a:tailEnd/>
          </a:ln>
        </p:spPr>
        <p:txBody>
          <a:bodyPr/>
          <a:lstStyle/>
          <a:p>
            <a:endParaRPr lang="hu-HU"/>
          </a:p>
        </p:txBody>
      </p:sp>
      <p:sp>
        <p:nvSpPr>
          <p:cNvPr id="7" name="Szövegdoboz 6"/>
          <p:cNvSpPr txBox="1">
            <a:spLocks noChangeArrowheads="1"/>
          </p:cNvSpPr>
          <p:nvPr/>
        </p:nvSpPr>
        <p:spPr bwMode="auto">
          <a:xfrm>
            <a:off x="879475" y="2628900"/>
            <a:ext cx="6769100" cy="1200150"/>
          </a:xfrm>
          <a:prstGeom prst="rect">
            <a:avLst/>
          </a:prstGeom>
          <a:noFill/>
          <a:ln w="9525">
            <a:noFill/>
            <a:miter lim="800000"/>
            <a:headEnd/>
            <a:tailEnd/>
          </a:ln>
        </p:spPr>
        <p:txBody>
          <a:bodyPr>
            <a:spAutoFit/>
          </a:bodyPr>
          <a:lstStyle/>
          <a:p>
            <a:pPr>
              <a:defRPr/>
            </a:pPr>
            <a:r>
              <a:rPr lang="hu-HU" dirty="0">
                <a:latin typeface="+mn-lt"/>
              </a:rPr>
              <a:t>2. </a:t>
            </a:r>
            <a:r>
              <a:rPr lang="en-GB" dirty="0">
                <a:latin typeface="+mn-lt"/>
              </a:rPr>
              <a:t>Completing (or not) t</a:t>
            </a:r>
            <a:r>
              <a:rPr lang="hu-HU" dirty="0">
                <a:latin typeface="+mn-lt"/>
              </a:rPr>
              <a:t>he service hit </a:t>
            </a:r>
            <a:r>
              <a:rPr lang="en-GB" dirty="0">
                <a:latin typeface="+mn-lt"/>
              </a:rPr>
              <a:t>determines </a:t>
            </a:r>
            <a:r>
              <a:rPr lang="hu-HU" dirty="0">
                <a:latin typeface="+mn-lt"/>
              </a:rPr>
              <a:t>the consequences of an </a:t>
            </a:r>
            <a:r>
              <a:rPr lang="en-US" dirty="0">
                <a:latin typeface="+mn-lt"/>
              </a:rPr>
              <a:t>illegal Libero replacement</a:t>
            </a:r>
            <a:endParaRPr lang="en-GB" dirty="0" err="1">
              <a:latin typeface="+mn-lt"/>
            </a:endParaRPr>
          </a:p>
        </p:txBody>
      </p:sp>
      <p:sp>
        <p:nvSpPr>
          <p:cNvPr id="8" name="Téglalap 7"/>
          <p:cNvSpPr>
            <a:spLocks noChangeArrowheads="1"/>
          </p:cNvSpPr>
          <p:nvPr/>
        </p:nvSpPr>
        <p:spPr bwMode="auto">
          <a:xfrm>
            <a:off x="7935913" y="3167063"/>
            <a:ext cx="504825" cy="358775"/>
          </a:xfrm>
          <a:prstGeom prst="rect">
            <a:avLst/>
          </a:prstGeom>
          <a:noFill/>
          <a:ln w="9525" algn="ctr">
            <a:solidFill>
              <a:schemeClr val="tx1"/>
            </a:solidFill>
            <a:round/>
            <a:headEnd/>
            <a:tailEnd/>
          </a:ln>
        </p:spPr>
        <p:txBody>
          <a:bodyPr/>
          <a:lstStyle/>
          <a:p>
            <a:endParaRPr lang="hu-HU"/>
          </a:p>
        </p:txBody>
      </p:sp>
      <p:sp>
        <p:nvSpPr>
          <p:cNvPr id="9" name="Téglalap 8"/>
          <p:cNvSpPr>
            <a:spLocks noChangeArrowheads="1"/>
          </p:cNvSpPr>
          <p:nvPr/>
        </p:nvSpPr>
        <p:spPr bwMode="auto">
          <a:xfrm>
            <a:off x="9304338" y="3167063"/>
            <a:ext cx="504825" cy="358775"/>
          </a:xfrm>
          <a:prstGeom prst="rect">
            <a:avLst/>
          </a:prstGeom>
          <a:noFill/>
          <a:ln w="9525" algn="ctr">
            <a:solidFill>
              <a:schemeClr val="tx1"/>
            </a:solidFill>
            <a:round/>
            <a:headEnd/>
            <a:tailEnd/>
          </a:ln>
        </p:spPr>
        <p:txBody>
          <a:bodyPr/>
          <a:lstStyle/>
          <a:p>
            <a:endParaRPr lang="hu-HU"/>
          </a:p>
        </p:txBody>
      </p:sp>
      <p:sp>
        <p:nvSpPr>
          <p:cNvPr id="10" name="Szövegdoboz 9"/>
          <p:cNvSpPr txBox="1">
            <a:spLocks noChangeArrowheads="1"/>
          </p:cNvSpPr>
          <p:nvPr/>
        </p:nvSpPr>
        <p:spPr bwMode="auto">
          <a:xfrm>
            <a:off x="879475" y="3997325"/>
            <a:ext cx="6769100" cy="1570038"/>
          </a:xfrm>
          <a:prstGeom prst="rect">
            <a:avLst/>
          </a:prstGeom>
          <a:noFill/>
          <a:ln w="9525">
            <a:noFill/>
            <a:miter lim="800000"/>
            <a:headEnd/>
            <a:tailEnd/>
          </a:ln>
        </p:spPr>
        <p:txBody>
          <a:bodyPr>
            <a:spAutoFit/>
          </a:bodyPr>
          <a:lstStyle/>
          <a:p>
            <a:pPr>
              <a:defRPr/>
            </a:pPr>
            <a:r>
              <a:rPr lang="hu-HU" dirty="0">
                <a:latin typeface="+mn-lt"/>
              </a:rPr>
              <a:t>3. A </a:t>
            </a:r>
            <a:r>
              <a:rPr lang="en-US" dirty="0">
                <a:latin typeface="+mn-lt"/>
              </a:rPr>
              <a:t>Libero replacement </a:t>
            </a:r>
            <a:r>
              <a:rPr lang="hu-HU" dirty="0" err="1">
                <a:latin typeface="+mn-lt"/>
              </a:rPr>
              <a:t>carried</a:t>
            </a:r>
            <a:r>
              <a:rPr lang="hu-HU" dirty="0">
                <a:latin typeface="+mn-lt"/>
              </a:rPr>
              <a:t> out </a:t>
            </a:r>
            <a:r>
              <a:rPr lang="hu-HU" dirty="0" err="1">
                <a:latin typeface="+mn-lt"/>
              </a:rPr>
              <a:t>after</a:t>
            </a:r>
            <a:r>
              <a:rPr lang="hu-HU" dirty="0">
                <a:latin typeface="+mn-lt"/>
              </a:rPr>
              <a:t> </a:t>
            </a:r>
            <a:r>
              <a:rPr lang="hu-HU" dirty="0" err="1">
                <a:latin typeface="+mn-lt"/>
              </a:rPr>
              <a:t>the</a:t>
            </a:r>
            <a:r>
              <a:rPr lang="hu-HU" dirty="0">
                <a:latin typeface="+mn-lt"/>
              </a:rPr>
              <a:t> 1st </a:t>
            </a:r>
            <a:r>
              <a:rPr lang="hu-HU" dirty="0" err="1">
                <a:latin typeface="+mn-lt"/>
              </a:rPr>
              <a:t>referee’s</a:t>
            </a:r>
            <a:r>
              <a:rPr lang="hu-HU" dirty="0">
                <a:latin typeface="+mn-lt"/>
              </a:rPr>
              <a:t> </a:t>
            </a:r>
            <a:r>
              <a:rPr lang="hu-HU" dirty="0" err="1">
                <a:latin typeface="+mn-lt"/>
              </a:rPr>
              <a:t>whistle</a:t>
            </a:r>
            <a:r>
              <a:rPr lang="hu-HU" dirty="0">
                <a:latin typeface="+mn-lt"/>
              </a:rPr>
              <a:t>, </a:t>
            </a:r>
            <a:r>
              <a:rPr lang="hu-HU" dirty="0" err="1">
                <a:latin typeface="+mn-lt"/>
              </a:rPr>
              <a:t>but</a:t>
            </a:r>
            <a:r>
              <a:rPr lang="hu-HU" dirty="0">
                <a:latin typeface="+mn-lt"/>
              </a:rPr>
              <a:t> </a:t>
            </a:r>
            <a:r>
              <a:rPr lang="hu-HU" dirty="0" err="1">
                <a:latin typeface="+mn-lt"/>
              </a:rPr>
              <a:t>before</a:t>
            </a:r>
            <a:r>
              <a:rPr lang="hu-HU" dirty="0">
                <a:latin typeface="+mn-lt"/>
              </a:rPr>
              <a:t> </a:t>
            </a:r>
            <a:r>
              <a:rPr lang="hu-HU" dirty="0" err="1">
                <a:latin typeface="+mn-lt"/>
              </a:rPr>
              <a:t>the</a:t>
            </a:r>
            <a:r>
              <a:rPr lang="hu-HU" dirty="0">
                <a:latin typeface="+mn-lt"/>
              </a:rPr>
              <a:t> service hit has </a:t>
            </a:r>
            <a:r>
              <a:rPr lang="hu-HU" dirty="0" err="1">
                <a:latin typeface="+mn-lt"/>
              </a:rPr>
              <a:t>the</a:t>
            </a:r>
            <a:r>
              <a:rPr lang="hu-HU" dirty="0">
                <a:latin typeface="+mn-lt"/>
              </a:rPr>
              <a:t> </a:t>
            </a:r>
            <a:r>
              <a:rPr lang="hu-HU" dirty="0" err="1">
                <a:latin typeface="+mn-lt"/>
              </a:rPr>
              <a:t>same</a:t>
            </a:r>
            <a:r>
              <a:rPr lang="hu-HU" dirty="0">
                <a:latin typeface="+mn-lt"/>
              </a:rPr>
              <a:t> </a:t>
            </a:r>
            <a:r>
              <a:rPr lang="hu-HU" dirty="0" err="1">
                <a:latin typeface="+mn-lt"/>
              </a:rPr>
              <a:t>consequences</a:t>
            </a:r>
            <a:r>
              <a:rPr lang="hu-HU" dirty="0">
                <a:latin typeface="+mn-lt"/>
              </a:rPr>
              <a:t> </a:t>
            </a:r>
            <a:r>
              <a:rPr lang="hu-HU" dirty="0" err="1">
                <a:latin typeface="+mn-lt"/>
              </a:rPr>
              <a:t>as</a:t>
            </a:r>
            <a:r>
              <a:rPr lang="hu-HU" dirty="0">
                <a:latin typeface="+mn-lt"/>
              </a:rPr>
              <a:t> an </a:t>
            </a:r>
            <a:r>
              <a:rPr lang="en-US" dirty="0">
                <a:latin typeface="+mn-lt"/>
              </a:rPr>
              <a:t>illegal Libero replacement</a:t>
            </a:r>
            <a:endParaRPr lang="en-GB" dirty="0" err="1">
              <a:latin typeface="+mn-lt"/>
            </a:endParaRPr>
          </a:p>
        </p:txBody>
      </p:sp>
      <p:sp>
        <p:nvSpPr>
          <p:cNvPr id="11" name="Téglalap 10"/>
          <p:cNvSpPr>
            <a:spLocks noChangeArrowheads="1"/>
          </p:cNvSpPr>
          <p:nvPr/>
        </p:nvSpPr>
        <p:spPr bwMode="auto">
          <a:xfrm>
            <a:off x="7935913" y="4391025"/>
            <a:ext cx="504825" cy="360363"/>
          </a:xfrm>
          <a:prstGeom prst="rect">
            <a:avLst/>
          </a:prstGeom>
          <a:noFill/>
          <a:ln w="9525" algn="ctr">
            <a:solidFill>
              <a:schemeClr val="tx1"/>
            </a:solidFill>
            <a:round/>
            <a:headEnd/>
            <a:tailEnd/>
          </a:ln>
        </p:spPr>
        <p:txBody>
          <a:bodyPr/>
          <a:lstStyle/>
          <a:p>
            <a:endParaRPr lang="hu-HU"/>
          </a:p>
        </p:txBody>
      </p:sp>
      <p:sp>
        <p:nvSpPr>
          <p:cNvPr id="12" name="Téglalap 11"/>
          <p:cNvSpPr>
            <a:spLocks noChangeArrowheads="1"/>
          </p:cNvSpPr>
          <p:nvPr/>
        </p:nvSpPr>
        <p:spPr bwMode="auto">
          <a:xfrm>
            <a:off x="9304338" y="4391025"/>
            <a:ext cx="504825" cy="360363"/>
          </a:xfrm>
          <a:prstGeom prst="rect">
            <a:avLst/>
          </a:prstGeom>
          <a:noFill/>
          <a:ln w="9525" algn="ctr">
            <a:solidFill>
              <a:schemeClr val="tx1"/>
            </a:solidFill>
            <a:round/>
            <a:headEnd/>
            <a:tailEnd/>
          </a:ln>
        </p:spPr>
        <p:txBody>
          <a:bodyPr/>
          <a:lstStyle/>
          <a:p>
            <a:endParaRPr lang="hu-HU"/>
          </a:p>
        </p:txBody>
      </p:sp>
      <p:sp>
        <p:nvSpPr>
          <p:cNvPr id="13" name="Szövegdoboz 12"/>
          <p:cNvSpPr txBox="1">
            <a:spLocks noChangeArrowheads="1"/>
          </p:cNvSpPr>
          <p:nvPr/>
        </p:nvSpPr>
        <p:spPr bwMode="auto">
          <a:xfrm>
            <a:off x="879475" y="5749925"/>
            <a:ext cx="6769100" cy="1200150"/>
          </a:xfrm>
          <a:prstGeom prst="rect">
            <a:avLst/>
          </a:prstGeom>
          <a:noFill/>
          <a:ln w="9525">
            <a:noFill/>
            <a:miter lim="800000"/>
            <a:headEnd/>
            <a:tailEnd/>
          </a:ln>
        </p:spPr>
        <p:txBody>
          <a:bodyPr>
            <a:spAutoFit/>
          </a:bodyPr>
          <a:lstStyle/>
          <a:p>
            <a:pPr>
              <a:defRPr/>
            </a:pPr>
            <a:r>
              <a:rPr lang="hu-HU" dirty="0">
                <a:latin typeface="+mn-lt"/>
              </a:rPr>
              <a:t>4. </a:t>
            </a:r>
            <a:r>
              <a:rPr lang="hu-HU" dirty="0" err="1">
                <a:latin typeface="+mn-lt"/>
              </a:rPr>
              <a:t>If</a:t>
            </a:r>
            <a:r>
              <a:rPr lang="hu-HU" dirty="0">
                <a:latin typeface="+mn-lt"/>
              </a:rPr>
              <a:t> an </a:t>
            </a:r>
            <a:r>
              <a:rPr lang="hu-HU" dirty="0" err="1">
                <a:latin typeface="+mn-lt"/>
              </a:rPr>
              <a:t>illegal</a:t>
            </a:r>
            <a:r>
              <a:rPr lang="hu-HU" dirty="0">
                <a:latin typeface="+mn-lt"/>
              </a:rPr>
              <a:t> </a:t>
            </a:r>
            <a:r>
              <a:rPr lang="en-US" dirty="0">
                <a:latin typeface="+mn-lt"/>
              </a:rPr>
              <a:t>Libero replacement </a:t>
            </a:r>
            <a:r>
              <a:rPr lang="hu-HU" dirty="0">
                <a:latin typeface="+mn-lt"/>
              </a:rPr>
              <a:t>is </a:t>
            </a:r>
            <a:r>
              <a:rPr lang="hu-HU" dirty="0" err="1">
                <a:latin typeface="+mn-lt"/>
              </a:rPr>
              <a:t>discovered</a:t>
            </a:r>
            <a:r>
              <a:rPr lang="hu-HU" dirty="0">
                <a:latin typeface="+mn-lt"/>
              </a:rPr>
              <a:t> </a:t>
            </a:r>
            <a:r>
              <a:rPr lang="hu-HU" dirty="0" err="1">
                <a:latin typeface="+mn-lt"/>
              </a:rPr>
              <a:t>after</a:t>
            </a:r>
            <a:r>
              <a:rPr lang="hu-HU" dirty="0">
                <a:latin typeface="+mn-lt"/>
              </a:rPr>
              <a:t> </a:t>
            </a:r>
            <a:r>
              <a:rPr lang="hu-HU" dirty="0" err="1">
                <a:latin typeface="+mn-lt"/>
              </a:rPr>
              <a:t>the</a:t>
            </a:r>
            <a:r>
              <a:rPr lang="hu-HU" dirty="0">
                <a:latin typeface="+mn-lt"/>
              </a:rPr>
              <a:t> </a:t>
            </a:r>
            <a:r>
              <a:rPr lang="hu-HU" dirty="0" err="1">
                <a:latin typeface="+mn-lt"/>
              </a:rPr>
              <a:t>next</a:t>
            </a:r>
            <a:r>
              <a:rPr lang="hu-HU" dirty="0">
                <a:latin typeface="+mn-lt"/>
              </a:rPr>
              <a:t> service, </a:t>
            </a:r>
            <a:r>
              <a:rPr lang="hu-HU" dirty="0" err="1">
                <a:latin typeface="+mn-lt"/>
              </a:rPr>
              <a:t>the</a:t>
            </a:r>
            <a:r>
              <a:rPr lang="hu-HU" dirty="0">
                <a:latin typeface="+mn-lt"/>
              </a:rPr>
              <a:t> team </a:t>
            </a:r>
            <a:r>
              <a:rPr lang="hu-HU" dirty="0" err="1">
                <a:latin typeface="+mn-lt"/>
              </a:rPr>
              <a:t>at</a:t>
            </a:r>
            <a:r>
              <a:rPr lang="hu-HU" dirty="0">
                <a:latin typeface="+mn-lt"/>
              </a:rPr>
              <a:t> fault </a:t>
            </a:r>
            <a:r>
              <a:rPr lang="hu-HU" dirty="0" err="1">
                <a:latin typeface="+mn-lt"/>
              </a:rPr>
              <a:t>should</a:t>
            </a:r>
            <a:r>
              <a:rPr lang="hu-HU" dirty="0">
                <a:latin typeface="+mn-lt"/>
              </a:rPr>
              <a:t> be </a:t>
            </a:r>
            <a:r>
              <a:rPr lang="hu-HU" dirty="0" err="1">
                <a:latin typeface="+mn-lt"/>
              </a:rPr>
              <a:t>sanctioned</a:t>
            </a:r>
            <a:r>
              <a:rPr lang="hu-HU" dirty="0">
                <a:latin typeface="+mn-lt"/>
              </a:rPr>
              <a:t> </a:t>
            </a:r>
            <a:r>
              <a:rPr lang="hu-HU" dirty="0" err="1">
                <a:latin typeface="+mn-lt"/>
              </a:rPr>
              <a:t>because</a:t>
            </a:r>
            <a:r>
              <a:rPr lang="hu-HU" dirty="0">
                <a:latin typeface="+mn-lt"/>
              </a:rPr>
              <a:t> of </a:t>
            </a:r>
            <a:r>
              <a:rPr lang="hu-HU" dirty="0" err="1">
                <a:latin typeface="+mn-lt"/>
              </a:rPr>
              <a:t>delay</a:t>
            </a:r>
            <a:r>
              <a:rPr lang="hu-HU" dirty="0">
                <a:latin typeface="+mn-lt"/>
              </a:rPr>
              <a:t> </a:t>
            </a:r>
            <a:endParaRPr lang="en-GB" dirty="0" err="1">
              <a:latin typeface="+mn-lt"/>
            </a:endParaRPr>
          </a:p>
        </p:txBody>
      </p:sp>
      <p:sp>
        <p:nvSpPr>
          <p:cNvPr id="14" name="Téglalap 13"/>
          <p:cNvSpPr>
            <a:spLocks noChangeArrowheads="1"/>
          </p:cNvSpPr>
          <p:nvPr/>
        </p:nvSpPr>
        <p:spPr bwMode="auto">
          <a:xfrm>
            <a:off x="7935913" y="6132513"/>
            <a:ext cx="504825" cy="360362"/>
          </a:xfrm>
          <a:prstGeom prst="rect">
            <a:avLst/>
          </a:prstGeom>
          <a:noFill/>
          <a:ln w="9525" algn="ctr">
            <a:solidFill>
              <a:schemeClr val="tx1"/>
            </a:solidFill>
            <a:round/>
            <a:headEnd/>
            <a:tailEnd/>
          </a:ln>
        </p:spPr>
        <p:txBody>
          <a:bodyPr/>
          <a:lstStyle/>
          <a:p>
            <a:endParaRPr lang="hu-HU"/>
          </a:p>
        </p:txBody>
      </p:sp>
      <p:sp>
        <p:nvSpPr>
          <p:cNvPr id="15" name="Téglalap 14"/>
          <p:cNvSpPr>
            <a:spLocks noChangeArrowheads="1"/>
          </p:cNvSpPr>
          <p:nvPr/>
        </p:nvSpPr>
        <p:spPr bwMode="auto">
          <a:xfrm>
            <a:off x="9304338" y="6132513"/>
            <a:ext cx="504825" cy="360362"/>
          </a:xfrm>
          <a:prstGeom prst="rect">
            <a:avLst/>
          </a:prstGeom>
          <a:noFill/>
          <a:ln w="9525" algn="ctr">
            <a:solidFill>
              <a:schemeClr val="tx1"/>
            </a:solidFill>
            <a:round/>
            <a:headEnd/>
            <a:tailEnd/>
          </a:ln>
        </p:spPr>
        <p:txBody>
          <a:bodyPr/>
          <a:lstStyle/>
          <a:p>
            <a:endParaRPr lang="hu-HU"/>
          </a:p>
        </p:txBody>
      </p:sp>
      <p:sp>
        <p:nvSpPr>
          <p:cNvPr id="16" name="Szorzás 15"/>
          <p:cNvSpPr/>
          <p:nvPr/>
        </p:nvSpPr>
        <p:spPr bwMode="auto">
          <a:xfrm>
            <a:off x="9304338" y="1909763"/>
            <a:ext cx="576262" cy="612775"/>
          </a:xfrm>
          <a:prstGeom prst="mathMultiply">
            <a:avLst/>
          </a:prstGeom>
          <a:solidFill>
            <a:srgbClr val="FF3300"/>
          </a:solidFill>
          <a:ln w="9525" cap="flat" cmpd="sng" algn="ctr">
            <a:solidFill>
              <a:schemeClr val="tx1"/>
            </a:solidFill>
            <a:prstDash val="solid"/>
            <a:round/>
            <a:headEnd type="none" w="med" len="med"/>
            <a:tailEnd type="none" w="med" len="med"/>
          </a:ln>
          <a:effectLst/>
        </p:spPr>
        <p:txBody>
          <a:bodyPr/>
          <a:lstStyle/>
          <a:p>
            <a:pPr>
              <a:defRPr/>
            </a:pPr>
            <a:endParaRPr lang="hu-HU"/>
          </a:p>
        </p:txBody>
      </p:sp>
      <p:sp>
        <p:nvSpPr>
          <p:cNvPr id="17" name="Szorzás 16"/>
          <p:cNvSpPr/>
          <p:nvPr/>
        </p:nvSpPr>
        <p:spPr bwMode="auto">
          <a:xfrm>
            <a:off x="7935913" y="3060700"/>
            <a:ext cx="576262" cy="614363"/>
          </a:xfrm>
          <a:prstGeom prst="mathMultiply">
            <a:avLst/>
          </a:prstGeom>
          <a:solidFill>
            <a:srgbClr val="FF3300"/>
          </a:solidFill>
          <a:ln w="9525" cap="flat" cmpd="sng" algn="ctr">
            <a:solidFill>
              <a:schemeClr val="tx1"/>
            </a:solidFill>
            <a:prstDash val="solid"/>
            <a:round/>
            <a:headEnd type="none" w="med" len="med"/>
            <a:tailEnd type="none" w="med" len="med"/>
          </a:ln>
          <a:effectLst/>
        </p:spPr>
        <p:txBody>
          <a:bodyPr/>
          <a:lstStyle/>
          <a:p>
            <a:pPr>
              <a:defRPr/>
            </a:pPr>
            <a:endParaRPr lang="hu-HU"/>
          </a:p>
        </p:txBody>
      </p:sp>
      <p:sp>
        <p:nvSpPr>
          <p:cNvPr id="18" name="Szorzás 17"/>
          <p:cNvSpPr/>
          <p:nvPr/>
        </p:nvSpPr>
        <p:spPr bwMode="auto">
          <a:xfrm>
            <a:off x="9232900" y="4248150"/>
            <a:ext cx="576263" cy="612775"/>
          </a:xfrm>
          <a:prstGeom prst="mathMultiply">
            <a:avLst/>
          </a:prstGeom>
          <a:solidFill>
            <a:srgbClr val="FF3300"/>
          </a:solidFill>
          <a:ln w="9525" cap="flat" cmpd="sng" algn="ctr">
            <a:solidFill>
              <a:schemeClr val="tx1"/>
            </a:solidFill>
            <a:prstDash val="solid"/>
            <a:round/>
            <a:headEnd type="none" w="med" len="med"/>
            <a:tailEnd type="none" w="med" len="med"/>
          </a:ln>
          <a:effectLst/>
        </p:spPr>
        <p:txBody>
          <a:bodyPr/>
          <a:lstStyle/>
          <a:p>
            <a:pPr>
              <a:defRPr/>
            </a:pPr>
            <a:endParaRPr lang="hu-HU"/>
          </a:p>
        </p:txBody>
      </p:sp>
      <p:sp>
        <p:nvSpPr>
          <p:cNvPr id="19" name="Szorzás 18"/>
          <p:cNvSpPr/>
          <p:nvPr/>
        </p:nvSpPr>
        <p:spPr bwMode="auto">
          <a:xfrm>
            <a:off x="9304338" y="6013450"/>
            <a:ext cx="576262" cy="612775"/>
          </a:xfrm>
          <a:prstGeom prst="mathMultiply">
            <a:avLst/>
          </a:prstGeom>
          <a:solidFill>
            <a:srgbClr val="FF3300"/>
          </a:solidFill>
          <a:ln w="9525" cap="flat" cmpd="sng" algn="ctr">
            <a:solidFill>
              <a:schemeClr val="tx1"/>
            </a:solidFill>
            <a:prstDash val="solid"/>
            <a:round/>
            <a:headEnd type="none" w="med" len="med"/>
            <a:tailEnd type="none" w="med" len="med"/>
          </a:ln>
          <a:effectLst/>
        </p:spPr>
        <p:txBody>
          <a:bodyPr/>
          <a:lstStyle/>
          <a:p>
            <a:pPr>
              <a:defRPr/>
            </a:pPr>
            <a:endParaRPr lang="hu-HU"/>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5" grpId="0" animBg="1"/>
      <p:bldP spid="6" grpId="0" animBg="1"/>
      <p:bldP spid="7" grpId="0" build="p"/>
      <p:bldP spid="8" grpId="0" animBg="1"/>
      <p:bldP spid="9" grpId="0" animBg="1"/>
      <p:bldP spid="10" grpId="0" build="p"/>
      <p:bldP spid="11" grpId="0" animBg="1"/>
      <p:bldP spid="12" grpId="0" animBg="1"/>
      <p:bldP spid="13" grpId="0" build="p"/>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960563" y="2628900"/>
            <a:ext cx="7200900" cy="1939925"/>
          </a:xfrm>
          <a:prstGeom prst="rect">
            <a:avLst/>
          </a:prstGeom>
          <a:noFill/>
        </p:spPr>
        <p:txBody>
          <a:bodyPr>
            <a:spAutoFit/>
          </a:bodyPr>
          <a:lstStyle/>
          <a:p>
            <a:pPr algn="ctr">
              <a:defRPr/>
            </a:pPr>
            <a:r>
              <a:rPr lang="hu-HU" b="1" dirty="0" err="1">
                <a:latin typeface="+mn-lt"/>
              </a:rPr>
              <a:t>This</a:t>
            </a:r>
            <a:r>
              <a:rPr lang="hu-HU" b="1" dirty="0">
                <a:latin typeface="+mn-lt"/>
              </a:rPr>
              <a:t> </a:t>
            </a:r>
            <a:r>
              <a:rPr lang="hu-HU" b="1" dirty="0" err="1">
                <a:latin typeface="+mn-lt"/>
              </a:rPr>
              <a:t>module</a:t>
            </a:r>
            <a:r>
              <a:rPr lang="hu-HU" b="1" dirty="0">
                <a:latin typeface="+mn-lt"/>
              </a:rPr>
              <a:t> is </a:t>
            </a:r>
            <a:r>
              <a:rPr lang="hu-HU" b="1" dirty="0" err="1">
                <a:latin typeface="+mn-lt"/>
              </a:rPr>
              <a:t>now</a:t>
            </a:r>
            <a:r>
              <a:rPr lang="hu-HU" b="1" dirty="0">
                <a:latin typeface="+mn-lt"/>
              </a:rPr>
              <a:t> </a:t>
            </a:r>
            <a:r>
              <a:rPr lang="hu-HU" b="1" dirty="0" err="1">
                <a:latin typeface="+mn-lt"/>
              </a:rPr>
              <a:t>complete</a:t>
            </a:r>
            <a:endParaRPr lang="hu-HU" b="1" dirty="0">
              <a:latin typeface="+mn-lt"/>
            </a:endParaRPr>
          </a:p>
          <a:p>
            <a:pPr algn="ctr">
              <a:defRPr/>
            </a:pPr>
            <a:endParaRPr lang="hu-HU" b="1" dirty="0">
              <a:latin typeface="+mn-lt"/>
            </a:endParaRPr>
          </a:p>
          <a:p>
            <a:pPr algn="ctr">
              <a:defRPr/>
            </a:pPr>
            <a:r>
              <a:rPr lang="hu-HU" b="1" dirty="0" err="1">
                <a:latin typeface="+mn-lt"/>
              </a:rPr>
              <a:t>Thank</a:t>
            </a:r>
            <a:r>
              <a:rPr lang="hu-HU" b="1" dirty="0">
                <a:latin typeface="+mn-lt"/>
              </a:rPr>
              <a:t> </a:t>
            </a:r>
            <a:r>
              <a:rPr lang="hu-HU" b="1" dirty="0" err="1">
                <a:latin typeface="+mn-lt"/>
              </a:rPr>
              <a:t>you</a:t>
            </a:r>
            <a:r>
              <a:rPr lang="hu-HU" b="1" dirty="0">
                <a:latin typeface="+mn-lt"/>
              </a:rPr>
              <a:t> </a:t>
            </a:r>
            <a:r>
              <a:rPr lang="hu-HU" b="1" dirty="0" err="1">
                <a:latin typeface="+mn-lt"/>
              </a:rPr>
              <a:t>for</a:t>
            </a:r>
            <a:r>
              <a:rPr lang="hu-HU" b="1" dirty="0">
                <a:latin typeface="+mn-lt"/>
              </a:rPr>
              <a:t> </a:t>
            </a:r>
            <a:r>
              <a:rPr lang="hu-HU" b="1" dirty="0" err="1">
                <a:latin typeface="+mn-lt"/>
              </a:rPr>
              <a:t>choosing</a:t>
            </a:r>
            <a:r>
              <a:rPr lang="hu-HU" b="1" dirty="0">
                <a:latin typeface="+mn-lt"/>
              </a:rPr>
              <a:t> </a:t>
            </a:r>
            <a:r>
              <a:rPr lang="hu-HU" b="1" dirty="0" err="1">
                <a:latin typeface="+mn-lt"/>
              </a:rPr>
              <a:t>the</a:t>
            </a:r>
            <a:r>
              <a:rPr lang="hu-HU" b="1" dirty="0">
                <a:latin typeface="+mn-lt"/>
              </a:rPr>
              <a:t> </a:t>
            </a:r>
          </a:p>
          <a:p>
            <a:pPr algn="ctr">
              <a:defRPr/>
            </a:pPr>
            <a:endParaRPr lang="hu-HU" b="1" dirty="0">
              <a:latin typeface="+mn-lt"/>
            </a:endParaRPr>
          </a:p>
          <a:p>
            <a:pPr algn="ctr">
              <a:defRPr/>
            </a:pPr>
            <a:r>
              <a:rPr lang="hu-HU" b="1" dirty="0">
                <a:latin typeface="+mn-lt"/>
              </a:rPr>
              <a:t>FIVB </a:t>
            </a:r>
            <a:r>
              <a:rPr lang="hu-HU" b="1" dirty="0" err="1">
                <a:latin typeface="+mn-lt"/>
              </a:rPr>
              <a:t>Multimedia</a:t>
            </a:r>
            <a:r>
              <a:rPr lang="hu-HU" b="1" dirty="0">
                <a:latin typeface="+mn-lt"/>
              </a:rPr>
              <a:t> </a:t>
            </a:r>
            <a:r>
              <a:rPr lang="hu-HU" b="1" dirty="0" err="1">
                <a:latin typeface="+mn-lt"/>
              </a:rPr>
              <a:t>Teaching</a:t>
            </a:r>
            <a:r>
              <a:rPr lang="hu-HU" b="1" dirty="0">
                <a:latin typeface="+mn-lt"/>
              </a:rPr>
              <a:t> </a:t>
            </a:r>
            <a:r>
              <a:rPr lang="hu-HU" b="1" dirty="0" err="1">
                <a:latin typeface="+mn-lt"/>
              </a:rPr>
              <a:t>Material</a:t>
            </a:r>
            <a:r>
              <a:rPr lang="hu-HU" b="1" dirty="0">
                <a:latin typeface="+mn-lt"/>
              </a:rPr>
              <a:t> 2015</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80553d98-c690-4512-9e31-a71ffcb75a7c"/>
  <p:tag name="ARTICULATE_SLIDE_COUNT" val="7"/>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1181136-k:\röplabda\mtm 2015\e-learning materials\illegal libero replacement\illegal libero  replacement and consquences.pptx"/>
  <p:tag name="ARTICULATE_PRESENTER_VERSION" val="7"/>
  <p:tag name="ARTICULATE_PROJECT_OPEN" val="1"/>
  <p:tag name="ARTICULATE_USED_PAGE_ORIENTATION" val="1"/>
  <p:tag name="ARTICULATE_USED_PAGE_SIZE" val="7"/>
</p:tagLst>
</file>

<file path=ppt/tags/tag10.xml><?xml version="1.0" encoding="utf-8"?>
<p:tagLst xmlns:a="http://schemas.openxmlformats.org/drawingml/2006/main" xmlns:r="http://schemas.openxmlformats.org/officeDocument/2006/relationships" xmlns:p="http://schemas.openxmlformats.org/presentationml/2006/main">
  <p:tag name="ORIGINAL_AUDIO_FILEPATH" val="K:\röplabda\MTM 2015\articulate próba\hangok\3.aiff"/>
  <p:tag name="ELAPSEDTIME" val="40.382"/>
  <p:tag name="AUDIO_ID" val="318"/>
  <p:tag name="ARTICULATE_TITLE_TAG" val="video illustration"/>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UDIO_ID" val="314"/>
  <p:tag name="ARTICULATE_TITLE_TAG" val="checking questions"/>
  <p:tag name="ORIGINAL_AUDIO_FILEPATH" val="K:\röplabda\MTM 2015\e-learning materials\illegal Libero replacement\Illegal Libero replacement_6_question összes OK.wma"/>
  <p:tag name="ELAPSEDTIME" val="165.762"/>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 name="TIMELINE" val="12.30/27.30/50.40/66.80/77.70/97.10/126.90/145.70"/>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UDIO_ID" val="319"/>
  <p:tag name="ARTICULATE_TITLE_TAG" val="closing slide"/>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 name="ORIGINAL_AUDIO_FILEPATH" val="I:\röplabda\MTM 2015\e-learning materials\illegal Libero replacement\closing slide End.m4a"/>
  <p:tag name="ELAPSEDTIME" val="10.052"/>
</p:tagLst>
</file>

<file path=ppt/tags/tag2.xml><?xml version="1.0" encoding="utf-8"?>
<p:tagLst xmlns:a="http://schemas.openxmlformats.org/drawingml/2006/main" xmlns:r="http://schemas.openxmlformats.org/officeDocument/2006/relationships" xmlns:p="http://schemas.openxmlformats.org/presentationml/2006/main">
  <p:tag name="AUDIO_ID" val="259"/>
  <p:tag name="ARTICULATE_TITLE_TAG" val="Illegal Libero replacement and consequences"/>
  <p:tag name="ORIGINAL_AUDIO_FILEPATH" val="K:\röplabda\MTM 2015\e-learning materials\illegal Libero replacement\Illegal Libero replacement_1a OK.wma"/>
  <p:tag name="ELAPSEDTIME" val="25.582"/>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309"/>
  <p:tag name="ARTICULATE_TITLE_TAG" val="Rule 19.3.2 Libero replacements"/>
  <p:tag name="ORIGINAL_AUDIO_FILEPATH" val="K:\röplabda\MTM 2015\e-learning materials\illegal Libero replacement\Illegal Libero replacement_2 OK.wma"/>
  <p:tag name="ELAPSEDTIME" val="78.382"/>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 name="TIMELINE" val="6.70/19.90/30.30/39.10/41.60/50.60/69.30"/>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315"/>
  <p:tag name="ARTICULATE_TITLE_TAG" val="examples"/>
  <p:tag name="ORIGINAL_AUDIO_FILEPATH" val="K:\röplabda\MTM 2015\e-learning materials\illegal Libero replacement\Illegal Libero replacement_3 OK.wma"/>
  <p:tag name="ELAPSEDTIME" val="100.552"/>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 name="TIMELINE" val="1.30/10.00/47.30/66.00/78.50/92.90"/>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UDIO_ID" val="316"/>
  <p:tag name="ARTICULATE_TITLE_TAG" val="consequences"/>
  <p:tag name="ORIGINAL_AUDIO_FILEPATH" val="K:\röplabda\MTM 2015\e-learning materials\illegal Libero replacement\Illegal Libero replacement_4 OK.wma"/>
  <p:tag name="ELAPSEDTIME" val="93.442"/>
  <p:tag name="ARTICULATE_NAV_LEVEL" val="1"/>
  <p:tag name="ARTICULATE_SLIDE_PRESENTER_GUID" val="db039c80-7eac-4666-8c4c-bd6c155dde89"/>
  <p:tag name="ARTICULATE_SLIDE_PAUSE" val="0"/>
  <p:tag name="ARTICULATE_LOCK_SLIDE" val="0"/>
  <p:tag name="ARTICULATE_HIDE_SLIDE" val="0"/>
  <p:tag name="ARTICULATE_PLAYER_CONTROL_PREVIOUS" val="True"/>
  <p:tag name="ARTICULATE_PLAYER_CONTROL_NEXT" val="True"/>
  <p:tag name="TIMELINE" val="5.00/25.60/50.60/64.80"/>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charset="0"/>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4478</TotalTime>
  <Words>1784</Words>
  <Application>Microsoft Office PowerPoint</Application>
  <PresentationFormat>Egyéni</PresentationFormat>
  <Paragraphs>88</Paragraphs>
  <Slides>7</Slides>
  <Notes>7</Notes>
  <HiddenSlides>0</HiddenSlides>
  <MMClips>0</MMClips>
  <ScaleCrop>false</ScaleCrop>
  <HeadingPairs>
    <vt:vector size="4" baseType="variant">
      <vt:variant>
        <vt:lpstr>Téma</vt:lpstr>
      </vt:variant>
      <vt:variant>
        <vt:i4>1</vt:i4>
      </vt:variant>
      <vt:variant>
        <vt:lpstr>Diacímek</vt:lpstr>
      </vt:variant>
      <vt:variant>
        <vt:i4>7</vt:i4>
      </vt:variant>
    </vt:vector>
  </HeadingPairs>
  <TitlesOfParts>
    <vt:vector size="8" baseType="lpstr">
      <vt:lpstr>Leere Präsentation</vt:lpstr>
      <vt:lpstr>1. dia</vt:lpstr>
      <vt:lpstr>2. dia</vt:lpstr>
      <vt:lpstr>3. dia</vt:lpstr>
      <vt:lpstr>4. dia</vt:lpstr>
      <vt:lpstr>5. dia</vt:lpstr>
      <vt:lpstr>6. dia</vt:lpstr>
      <vt:lpstr>7. dia</vt:lpstr>
    </vt:vector>
  </TitlesOfParts>
  <Company>achtung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Heer</dc:creator>
  <cp:lastModifiedBy>herpail</cp:lastModifiedBy>
  <cp:revision>430</cp:revision>
  <cp:lastPrinted>2013-07-05T09:09:30Z</cp:lastPrinted>
  <dcterms:created xsi:type="dcterms:W3CDTF">2010-10-14T14:12:17Z</dcterms:created>
  <dcterms:modified xsi:type="dcterms:W3CDTF">2015-07-31T08:28:41Z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3_FIVB Structure</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4BFC8141-F4DE-4120-91ED-0893E2A36C05</vt:lpwstr>
  </property>
  <property fmtid="{D5CDD505-2E9C-101B-9397-08002B2CF9AE}" pid="6" name="ArticulateProjectFull">
    <vt:lpwstr>K:\röplabda\MTM 2015\e-learning materials\illegal Libero replacement\Illegal Libero  replacement and consquences.ppta</vt:lpwstr>
  </property>
</Properties>
</file>