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activeX/activeX1.xml" ContentType="application/vnd.ms-office.activeX+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activeX/activeX2.xml" ContentType="application/vnd.ms-office.activeX+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activeX/activeX3.xml" ContentType="application/vnd.ms-office.activeX+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9" r:id="rId2"/>
    <p:sldId id="315" r:id="rId3"/>
    <p:sldId id="309" r:id="rId4"/>
    <p:sldId id="326" r:id="rId5"/>
    <p:sldId id="310" r:id="rId6"/>
    <p:sldId id="314" r:id="rId7"/>
    <p:sldId id="311" r:id="rId8"/>
    <p:sldId id="312" r:id="rId9"/>
    <p:sldId id="313" r:id="rId10"/>
    <p:sldId id="322" r:id="rId11"/>
    <p:sldId id="329" r:id="rId12"/>
    <p:sldId id="316" r:id="rId13"/>
    <p:sldId id="317" r:id="rId14"/>
    <p:sldId id="318" r:id="rId15"/>
    <p:sldId id="319" r:id="rId16"/>
    <p:sldId id="324" r:id="rId17"/>
    <p:sldId id="325" r:id="rId18"/>
    <p:sldId id="323" r:id="rId19"/>
    <p:sldId id="327" r:id="rId20"/>
    <p:sldId id="328" r:id="rId21"/>
    <p:sldId id="321" r:id="rId22"/>
    <p:sldId id="320" r:id="rId23"/>
  </p:sldIdLst>
  <p:sldSz cx="10688638" cy="7562850"/>
  <p:notesSz cx="6797675" cy="9926638"/>
  <p:custDataLst>
    <p:tags r:id="rId26"/>
  </p:custDataLst>
  <p:defaultTextStyle>
    <a:defPPr>
      <a:defRPr lang="de-DE"/>
    </a:defPPr>
    <a:lvl1pPr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400">
          <p15:clr>
            <a:srgbClr val="A4A3A4"/>
          </p15:clr>
        </p15:guide>
        <p15:guide id="2" pos="336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FF"/>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8" autoAdjust="0"/>
    <p:restoredTop sz="44760" autoAdjust="0"/>
  </p:normalViewPr>
  <p:slideViewPr>
    <p:cSldViewPr>
      <p:cViewPr varScale="1">
        <p:scale>
          <a:sx n="100" d="100"/>
          <a:sy n="100" d="100"/>
        </p:scale>
        <p:origin x="2034" y="90"/>
      </p:cViewPr>
      <p:guideLst>
        <p:guide orient="horz" pos="2400"/>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890"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257483-341F-4929-A453-AB609A9F9A5A}"/>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0" hangingPunct="0">
              <a:defRPr sz="1200">
                <a:latin typeface="Times" panose="02020603050405020304" pitchFamily="18" charset="0"/>
                <a:cs typeface="+mn-cs"/>
              </a:defRPr>
            </a:lvl1pPr>
          </a:lstStyle>
          <a:p>
            <a:pPr>
              <a:defRPr/>
            </a:pPr>
            <a:endParaRPr lang="fr-CH"/>
          </a:p>
        </p:txBody>
      </p:sp>
      <p:sp>
        <p:nvSpPr>
          <p:cNvPr id="3" name="Date Placeholder 2">
            <a:extLst>
              <a:ext uri="{FF2B5EF4-FFF2-40B4-BE49-F238E27FC236}">
                <a16:creationId xmlns:a16="http://schemas.microsoft.com/office/drawing/2014/main" id="{644FDF07-2177-4BED-B344-0EF03B06C871}"/>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0" hangingPunct="0">
              <a:defRPr sz="1200">
                <a:latin typeface="Times" panose="02020603050405020304" pitchFamily="18" charset="0"/>
                <a:cs typeface="+mn-cs"/>
              </a:defRPr>
            </a:lvl1pPr>
          </a:lstStyle>
          <a:p>
            <a:pPr>
              <a:defRPr/>
            </a:pPr>
            <a:fld id="{111FF5B6-4AC8-449F-B278-0D4FDB732F40}" type="datetimeFigureOut">
              <a:rPr lang="fr-CH"/>
              <a:pPr>
                <a:defRPr/>
              </a:pPr>
              <a:t>03.12.2021</a:t>
            </a:fld>
            <a:endParaRPr lang="fr-CH"/>
          </a:p>
        </p:txBody>
      </p:sp>
      <p:sp>
        <p:nvSpPr>
          <p:cNvPr id="4" name="Footer Placeholder 3">
            <a:extLst>
              <a:ext uri="{FF2B5EF4-FFF2-40B4-BE49-F238E27FC236}">
                <a16:creationId xmlns:a16="http://schemas.microsoft.com/office/drawing/2014/main" id="{88F7545E-8863-4B97-9CEA-6DAFBA35FB3C}"/>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0" hangingPunct="0">
              <a:defRPr sz="1200">
                <a:latin typeface="Times" panose="02020603050405020304" pitchFamily="18" charset="0"/>
                <a:cs typeface="+mn-cs"/>
              </a:defRPr>
            </a:lvl1pPr>
          </a:lstStyle>
          <a:p>
            <a:pPr>
              <a:defRPr/>
            </a:pPr>
            <a:endParaRPr lang="fr-CH"/>
          </a:p>
        </p:txBody>
      </p:sp>
      <p:sp>
        <p:nvSpPr>
          <p:cNvPr id="5" name="Slide Number Placeholder 4">
            <a:extLst>
              <a:ext uri="{FF2B5EF4-FFF2-40B4-BE49-F238E27FC236}">
                <a16:creationId xmlns:a16="http://schemas.microsoft.com/office/drawing/2014/main" id="{7D620C1F-5367-4235-AB90-2690E88BCBC6}"/>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DC18C2A2-D5FF-4382-AC5E-9BC2725E8182}" type="slidenum">
              <a:rPr lang="fr-CH" altLang="sk-SK"/>
              <a:pPr/>
              <a:t>‹#›</a:t>
            </a:fld>
            <a:endParaRPr lang="fr-CH" altLang="sk-S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BC30ED0-AA1E-41A5-A1BF-91C4246581F8}"/>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panose="02020603050405020304" pitchFamily="18" charset="0"/>
                <a:cs typeface="+mn-cs"/>
              </a:defRPr>
            </a:lvl1pPr>
          </a:lstStyle>
          <a:p>
            <a:pPr>
              <a:defRPr/>
            </a:pPr>
            <a:endParaRPr lang="en-US"/>
          </a:p>
        </p:txBody>
      </p:sp>
      <p:sp>
        <p:nvSpPr>
          <p:cNvPr id="25603" name="Rectangle 3">
            <a:extLst>
              <a:ext uri="{FF2B5EF4-FFF2-40B4-BE49-F238E27FC236}">
                <a16:creationId xmlns:a16="http://schemas.microsoft.com/office/drawing/2014/main" id="{C3E2565C-3038-4D74-90C0-ACBF8AE5EC5E}"/>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panose="02020603050405020304" pitchFamily="18" charset="0"/>
                <a:cs typeface="+mn-cs"/>
              </a:defRPr>
            </a:lvl1pPr>
          </a:lstStyle>
          <a:p>
            <a:pPr>
              <a:defRPr/>
            </a:pPr>
            <a:fld id="{503244DB-83ED-4F9E-BFE4-03AB90ED3912}" type="datetimeFigureOut">
              <a:rPr lang="en-US"/>
              <a:pPr>
                <a:defRPr/>
              </a:pPr>
              <a:t>12/3/2021</a:t>
            </a:fld>
            <a:endParaRPr lang="en-US"/>
          </a:p>
        </p:txBody>
      </p:sp>
      <p:sp>
        <p:nvSpPr>
          <p:cNvPr id="17412" name="Rectangle 4">
            <a:extLst>
              <a:ext uri="{FF2B5EF4-FFF2-40B4-BE49-F238E27FC236}">
                <a16:creationId xmlns:a16="http://schemas.microsoft.com/office/drawing/2014/main" id="{2D0C178D-F5D7-427A-B66C-9C49FC80A7F1}"/>
              </a:ext>
            </a:extLst>
          </p:cNvPr>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31BAAD29-730C-49EA-A3C7-3E9EA1E7BD9A}"/>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734AD731-BA73-40D9-9B0A-AAD07B6CF67E}"/>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panose="02020603050405020304" pitchFamily="18" charset="0"/>
                <a:cs typeface="+mn-cs"/>
              </a:defRPr>
            </a:lvl1pPr>
          </a:lstStyle>
          <a:p>
            <a:pPr>
              <a:defRPr/>
            </a:pPr>
            <a:endParaRPr lang="en-US"/>
          </a:p>
        </p:txBody>
      </p:sp>
      <p:sp>
        <p:nvSpPr>
          <p:cNvPr id="25607" name="Rectangle 7">
            <a:extLst>
              <a:ext uri="{FF2B5EF4-FFF2-40B4-BE49-F238E27FC236}">
                <a16:creationId xmlns:a16="http://schemas.microsoft.com/office/drawing/2014/main" id="{F5BB385F-ACB5-40AD-AE42-C7F2FA253C2F}"/>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3328E9B-2C80-4827-8F83-AB61EB7AC7F7}" type="slidenum">
              <a:rPr lang="en-US" altLang="sk-SK"/>
              <a:pPr/>
              <a:t>‹#›</a:t>
            </a:fld>
            <a:endParaRPr lang="en-US" altLang="sk-SK"/>
          </a:p>
        </p:txBody>
      </p:sp>
    </p:spTree>
    <p:extLst>
      <p:ext uri="{BB962C8B-B14F-4D97-AF65-F5344CB8AC3E}">
        <p14:creationId xmlns:p14="http://schemas.microsoft.com/office/powerpoint/2010/main" val="1677073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EBFEBF34-C5FE-4CE4-B1A1-C73035301F0E}"/>
              </a:ext>
            </a:extLst>
          </p:cNvPr>
          <p:cNvSpPr>
            <a:spLocks noGrp="1" noRot="1" noChangeAspect="1" noTextEdit="1"/>
          </p:cNvSpPr>
          <p:nvPr>
            <p:ph type="sldImg"/>
          </p:nvPr>
        </p:nvSpPr>
        <p:spPr>
          <a:ln/>
        </p:spPr>
      </p:sp>
      <p:sp>
        <p:nvSpPr>
          <p:cNvPr id="17411" name="Jegyzetek helye 2">
            <a:extLst>
              <a:ext uri="{FF2B5EF4-FFF2-40B4-BE49-F238E27FC236}">
                <a16:creationId xmlns:a16="http://schemas.microsoft.com/office/drawing/2014/main" id="{7633CDAF-6054-4C7E-A259-8A55A9A14F0F}"/>
              </a:ext>
            </a:extLst>
          </p:cNvPr>
          <p:cNvSpPr>
            <a:spLocks noGrp="1"/>
          </p:cNvSpPr>
          <p:nvPr>
            <p:ph type="body" idx="1"/>
            <p:custDataLst>
              <p:tags r:id="rId1"/>
            </p:custDataLst>
          </p:nvPr>
        </p:nvSpPr>
        <p:spPr/>
        <p:txBody>
          <a:bodyPr/>
          <a:lstStyle/>
          <a:p>
            <a:pPr>
              <a:defRPr/>
            </a:pPr>
            <a:r>
              <a:rPr lang="en-GB" dirty="0">
                <a:uFill>
                  <a:solidFill>
                    <a:srgbClr val="FF0000"/>
                  </a:solidFill>
                </a:uFill>
              </a:rPr>
              <a:t>This module gives an explanation about misconduct sanctions and their application. It contains some video illustration about the practice.</a:t>
            </a:r>
            <a:endParaRPr lang="hu-HU" dirty="0">
              <a:uFill>
                <a:solidFill>
                  <a:srgbClr val="FF0000"/>
                </a:solidFill>
              </a:uFill>
            </a:endParaRPr>
          </a:p>
          <a:p>
            <a:pPr>
              <a:defRPr/>
            </a:pPr>
            <a:r>
              <a:rPr lang="en-GB" dirty="0">
                <a:uFill>
                  <a:solidFill>
                    <a:srgbClr val="FF0000"/>
                  </a:solidFill>
                </a:uFill>
              </a:rPr>
              <a:t>At the end of the module, there are some questions for you to test yourself about your knowledge and understanding of how to apply the rule. </a:t>
            </a:r>
            <a:endParaRPr lang="hu-HU" dirty="0">
              <a:uFill>
                <a:solidFill>
                  <a:srgbClr val="FF0000"/>
                </a:solidFill>
              </a:uFill>
            </a:endParaRPr>
          </a:p>
        </p:txBody>
      </p:sp>
      <p:sp>
        <p:nvSpPr>
          <p:cNvPr id="26628" name="Dia számának helye 3">
            <a:extLst>
              <a:ext uri="{FF2B5EF4-FFF2-40B4-BE49-F238E27FC236}">
                <a16:creationId xmlns:a16="http://schemas.microsoft.com/office/drawing/2014/main" id="{D0D12DB5-B85B-45D7-8BFE-52AFB9B61BC8}"/>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00663E25-2DAF-478C-BBBD-014C6426877F}" type="slidenum">
              <a:rPr lang="en-US" altLang="sk-SK" sz="1200"/>
              <a:pPr/>
              <a:t>1</a:t>
            </a:fld>
            <a:endParaRPr lang="en-US" altLang="sk-SK" sz="1200"/>
          </a:p>
        </p:txBody>
      </p:sp>
    </p:spTree>
    <p:extLst>
      <p:ext uri="{BB962C8B-B14F-4D97-AF65-F5344CB8AC3E}">
        <p14:creationId xmlns:p14="http://schemas.microsoft.com/office/powerpoint/2010/main" val="2336963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kép helye 1">
            <a:extLst>
              <a:ext uri="{FF2B5EF4-FFF2-40B4-BE49-F238E27FC236}">
                <a16:creationId xmlns:a16="http://schemas.microsoft.com/office/drawing/2014/main" id="{ABEC7F41-C284-4A22-8AA2-8E36436773EF}"/>
              </a:ext>
            </a:extLst>
          </p:cNvPr>
          <p:cNvSpPr>
            <a:spLocks noGrp="1" noRot="1" noChangeAspect="1" noTextEdit="1"/>
          </p:cNvSpPr>
          <p:nvPr>
            <p:ph type="sldImg"/>
          </p:nvPr>
        </p:nvSpPr>
        <p:spPr>
          <a:ln/>
        </p:spPr>
      </p:sp>
      <p:sp>
        <p:nvSpPr>
          <p:cNvPr id="27651" name="Jegyzetek helye 2">
            <a:extLst>
              <a:ext uri="{FF2B5EF4-FFF2-40B4-BE49-F238E27FC236}">
                <a16:creationId xmlns:a16="http://schemas.microsoft.com/office/drawing/2014/main" id="{628EFD6F-3AE0-4518-B83F-B02548543E51}"/>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In the video a yellow card was shown to the coach. The game captain didn’t go to the coach and we can’t see him raising his hand. The referee showed the yellow card while the game captains stood by his chair, indicated the coach with a hand. However in the end it seems everybody understood who was warned with the yellow card – even the TV broadcaster directed the camera on the coach – but it would be more proper to follow the procedure described in the previous slide. </a:t>
            </a:r>
            <a:endParaRPr lang="hu-HU" altLang="sk-SK"/>
          </a:p>
        </p:txBody>
      </p:sp>
      <p:sp>
        <p:nvSpPr>
          <p:cNvPr id="27652" name="Dia számának helye 3">
            <a:extLst>
              <a:ext uri="{FF2B5EF4-FFF2-40B4-BE49-F238E27FC236}">
                <a16:creationId xmlns:a16="http://schemas.microsoft.com/office/drawing/2014/main" id="{DF12C27B-DC9F-45BD-A37A-CA6F04D2472A}"/>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D95F2FD9-29CB-45D8-9899-BD5DC98D4282}" type="slidenum">
              <a:rPr lang="en-US" altLang="sk-SK" sz="1200"/>
              <a:pPr/>
              <a:t>13</a:t>
            </a:fld>
            <a:endParaRPr lang="en-US" altLang="sk-SK" sz="1200"/>
          </a:p>
        </p:txBody>
      </p:sp>
    </p:spTree>
    <p:extLst>
      <p:ext uri="{BB962C8B-B14F-4D97-AF65-F5344CB8AC3E}">
        <p14:creationId xmlns:p14="http://schemas.microsoft.com/office/powerpoint/2010/main" val="187192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kép helye 1">
            <a:extLst>
              <a:ext uri="{FF2B5EF4-FFF2-40B4-BE49-F238E27FC236}">
                <a16:creationId xmlns:a16="http://schemas.microsoft.com/office/drawing/2014/main" id="{39A96F67-303E-4E43-ACAC-7CBDE93E072F}"/>
              </a:ext>
            </a:extLst>
          </p:cNvPr>
          <p:cNvSpPr>
            <a:spLocks noGrp="1" noRot="1" noChangeAspect="1" noTextEdit="1"/>
          </p:cNvSpPr>
          <p:nvPr>
            <p:ph type="sldImg"/>
          </p:nvPr>
        </p:nvSpPr>
        <p:spPr>
          <a:ln/>
        </p:spPr>
      </p:sp>
      <p:sp>
        <p:nvSpPr>
          <p:cNvPr id="28675" name="Jegyzetek helye 2">
            <a:extLst>
              <a:ext uri="{FF2B5EF4-FFF2-40B4-BE49-F238E27FC236}">
                <a16:creationId xmlns:a16="http://schemas.microsoft.com/office/drawing/2014/main" id="{DA93C87A-963E-432C-A137-DEEF31D4396A}"/>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In this video the yellow card is displayed too many times, without calling the warned player to the referee at first. As the players are grouped when the card is shown for the first time, it is nearly impossible to understand to whom it is presented. Sometimes it is not easy to follow the regulation, but the referee should make all efforts to make the situation obvious for everybody. Finally the process of issuing the yellow card was correct. The rude conduct by the player who applauded after he had been warned with yellow card required issuing a penalty. This was not, however, done completely according to the actual instructions.</a:t>
            </a:r>
            <a:endParaRPr lang="hu-HU" altLang="sk-SK"/>
          </a:p>
        </p:txBody>
      </p:sp>
      <p:sp>
        <p:nvSpPr>
          <p:cNvPr id="27652" name="Dia számának helye 3">
            <a:extLst>
              <a:ext uri="{FF2B5EF4-FFF2-40B4-BE49-F238E27FC236}">
                <a16:creationId xmlns:a16="http://schemas.microsoft.com/office/drawing/2014/main" id="{E0C2A2D4-837C-4A82-BD3C-BD246357FD85}"/>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324C7D37-4263-4B96-AF9B-B1FEEC4A6BF8}" type="slidenum">
              <a:rPr lang="en-US" altLang="sk-SK" sz="1200"/>
              <a:pPr/>
              <a:t>14</a:t>
            </a:fld>
            <a:endParaRPr lang="en-US" altLang="sk-SK" sz="1200"/>
          </a:p>
        </p:txBody>
      </p:sp>
    </p:spTree>
    <p:extLst>
      <p:ext uri="{BB962C8B-B14F-4D97-AF65-F5344CB8AC3E}">
        <p14:creationId xmlns:p14="http://schemas.microsoft.com/office/powerpoint/2010/main" val="114590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kép helye 1">
            <a:extLst>
              <a:ext uri="{FF2B5EF4-FFF2-40B4-BE49-F238E27FC236}">
                <a16:creationId xmlns:a16="http://schemas.microsoft.com/office/drawing/2014/main" id="{11000076-0988-4393-AFF8-1875C89EC0B9}"/>
              </a:ext>
            </a:extLst>
          </p:cNvPr>
          <p:cNvSpPr>
            <a:spLocks noGrp="1" noRot="1" noChangeAspect="1" noTextEdit="1"/>
          </p:cNvSpPr>
          <p:nvPr>
            <p:ph type="sldImg"/>
          </p:nvPr>
        </p:nvSpPr>
        <p:spPr>
          <a:ln/>
        </p:spPr>
      </p:sp>
      <p:sp>
        <p:nvSpPr>
          <p:cNvPr id="29699" name="Jegyzetek helye 2">
            <a:extLst>
              <a:ext uri="{FF2B5EF4-FFF2-40B4-BE49-F238E27FC236}">
                <a16:creationId xmlns:a16="http://schemas.microsoft.com/office/drawing/2014/main" id="{DFE5E00E-8724-446D-B9FD-3707DEF17DD2}"/>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Informing about the warning or sanction, the referee should verbally give information about the kind of sanction being issued. In short  - the sentences „I give you a penalty” or „I expel the coach” are clear enough . </a:t>
            </a:r>
            <a:endParaRPr lang="hu-HU" altLang="sk-SK"/>
          </a:p>
        </p:txBody>
      </p:sp>
      <p:sp>
        <p:nvSpPr>
          <p:cNvPr id="27652" name="Dia számának helye 3">
            <a:extLst>
              <a:ext uri="{FF2B5EF4-FFF2-40B4-BE49-F238E27FC236}">
                <a16:creationId xmlns:a16="http://schemas.microsoft.com/office/drawing/2014/main" id="{A28DE996-C539-4E77-A845-748A44870763}"/>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DF5CF867-58DD-48DB-901B-B5344E5279AB}" type="slidenum">
              <a:rPr lang="en-US" altLang="sk-SK" sz="1200"/>
              <a:pPr/>
              <a:t>15</a:t>
            </a:fld>
            <a:endParaRPr lang="en-US" altLang="sk-SK" sz="1200"/>
          </a:p>
        </p:txBody>
      </p:sp>
    </p:spTree>
    <p:extLst>
      <p:ext uri="{BB962C8B-B14F-4D97-AF65-F5344CB8AC3E}">
        <p14:creationId xmlns:p14="http://schemas.microsoft.com/office/powerpoint/2010/main" val="217115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kép helye 1">
            <a:extLst>
              <a:ext uri="{FF2B5EF4-FFF2-40B4-BE49-F238E27FC236}">
                <a16:creationId xmlns:a16="http://schemas.microsoft.com/office/drawing/2014/main" id="{AD5E7348-EE4A-4D39-8FA4-695D8AF82996}"/>
              </a:ext>
            </a:extLst>
          </p:cNvPr>
          <p:cNvSpPr>
            <a:spLocks noGrp="1" noRot="1" noChangeAspect="1" noTextEdit="1"/>
          </p:cNvSpPr>
          <p:nvPr>
            <p:ph type="sldImg"/>
          </p:nvPr>
        </p:nvSpPr>
        <p:spPr>
          <a:ln/>
        </p:spPr>
      </p:sp>
      <p:sp>
        <p:nvSpPr>
          <p:cNvPr id="30723" name="Jegyzetek helye 2">
            <a:extLst>
              <a:ext uri="{FF2B5EF4-FFF2-40B4-BE49-F238E27FC236}">
                <a16:creationId xmlns:a16="http://schemas.microsoft.com/office/drawing/2014/main" id="{793F991D-AEA5-47A0-92D6-186ABF63691B}"/>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k-SK" sz="900"/>
              <a:t>Let us see some questions about the</a:t>
            </a:r>
            <a:r>
              <a:rPr lang="hu-HU" altLang="sk-SK" sz="900"/>
              <a:t> </a:t>
            </a:r>
            <a:r>
              <a:rPr lang="en-US" altLang="sk-SK" sz="900"/>
              <a:t> rule of </a:t>
            </a:r>
            <a:r>
              <a:rPr lang="hu-HU" altLang="sk-SK" sz="900"/>
              <a:t>misconduct</a:t>
            </a:r>
            <a:r>
              <a:rPr lang="en-US" altLang="sk-SK" sz="900"/>
              <a:t>. You should reply, if the sentence is true or false.</a:t>
            </a:r>
            <a:endParaRPr lang="hu-HU" altLang="sk-SK" sz="900"/>
          </a:p>
          <a:p>
            <a:r>
              <a:rPr lang="hu-HU" altLang="sk-SK" sz="900"/>
              <a:t>Question 1. The first</a:t>
            </a:r>
            <a:r>
              <a:rPr lang="en-US" altLang="sk-SK" sz="900"/>
              <a:t> referee </a:t>
            </a:r>
            <a:r>
              <a:rPr lang="hu-HU" altLang="sk-SK" sz="900"/>
              <a:t>is obliged to follow the sequence of minor misconduct warning, to issue </a:t>
            </a:r>
            <a:r>
              <a:rPr lang="en-US" altLang="sk-SK" sz="900"/>
              <a:t>stage 1</a:t>
            </a:r>
            <a:r>
              <a:rPr lang="hu-HU" altLang="sk-SK" sz="900"/>
              <a:t>, then</a:t>
            </a:r>
            <a:r>
              <a:rPr lang="en-US" altLang="sk-SK" sz="900"/>
              <a:t> stage 2 </a:t>
            </a:r>
            <a:endParaRPr lang="en-GB" altLang="sk-SK" sz="900"/>
          </a:p>
          <a:p>
            <a:endParaRPr lang="hu-HU" altLang="sk-SK" sz="900"/>
          </a:p>
          <a:p>
            <a:r>
              <a:rPr lang="hu-HU" altLang="sk-SK" sz="900"/>
              <a:t>It is false, because a warning should be issued </a:t>
            </a:r>
            <a:r>
              <a:rPr lang="en-GB" altLang="sk-SK" sz="900"/>
              <a:t>according to participants’ misconduct.</a:t>
            </a:r>
            <a:r>
              <a:rPr lang="hu-HU" altLang="sk-SK" sz="900"/>
              <a:t> The 1st referee has the right to start with yellow card</a:t>
            </a:r>
          </a:p>
          <a:p>
            <a:endParaRPr lang="hu-HU" altLang="sk-SK" sz="900"/>
          </a:p>
          <a:p>
            <a:r>
              <a:rPr lang="hu-HU" altLang="sk-SK" sz="900"/>
              <a:t>Question 2. </a:t>
            </a:r>
            <a:r>
              <a:rPr lang="en-US" altLang="sk-SK" sz="900"/>
              <a:t>Yellow card shown to a player is a </a:t>
            </a:r>
            <a:r>
              <a:rPr lang="hu-HU" altLang="sk-SK" sz="900"/>
              <a:t>special </a:t>
            </a:r>
            <a:r>
              <a:rPr lang="en-US" altLang="sk-SK" sz="900"/>
              <a:t>team warning</a:t>
            </a:r>
            <a:endParaRPr lang="hu-HU" altLang="sk-SK" sz="900"/>
          </a:p>
          <a:p>
            <a:endParaRPr lang="en-GB" altLang="sk-SK" sz="900"/>
          </a:p>
          <a:p>
            <a:r>
              <a:rPr lang="hu-HU" altLang="sk-SK" sz="900"/>
              <a:t>Yes, it is true. Although the yellow card is issued due to a personal behavior, it is valid for the whole team. </a:t>
            </a:r>
          </a:p>
          <a:p>
            <a:endParaRPr lang="hu-HU" altLang="sk-SK" sz="900"/>
          </a:p>
          <a:p>
            <a:r>
              <a:rPr lang="hu-HU" altLang="sk-SK" sz="900"/>
              <a:t>Question 3. </a:t>
            </a:r>
            <a:r>
              <a:rPr lang="en-US" altLang="sk-SK" sz="900"/>
              <a:t>After a team member was sanctioned </a:t>
            </a:r>
            <a:r>
              <a:rPr lang="hu-HU" altLang="sk-SK" sz="900"/>
              <a:t>, </a:t>
            </a:r>
            <a:r>
              <a:rPr lang="en-US" altLang="sk-SK" sz="900"/>
              <a:t>the team may not be warned anymore </a:t>
            </a:r>
            <a:r>
              <a:rPr lang="hu-HU" altLang="sk-SK" sz="900"/>
              <a:t> neither with stage 1 nor with stage 2 </a:t>
            </a:r>
            <a:r>
              <a:rPr lang="en-US" altLang="sk-SK" sz="900"/>
              <a:t>(even there was no warning before).</a:t>
            </a:r>
            <a:endParaRPr lang="hu-HU" altLang="sk-SK" sz="900"/>
          </a:p>
          <a:p>
            <a:endParaRPr lang="hu-HU" altLang="sk-SK" sz="900"/>
          </a:p>
          <a:p>
            <a:r>
              <a:rPr lang="hu-HU" altLang="sk-SK" sz="900"/>
              <a:t>It is false. The sanctions for misconduct – penalty, expulsion, disqualification – are individiual ones. If there was not any warnings for the team, it means, the whole team did not reach the sanctioning level. Therefore they may be still warned. </a:t>
            </a:r>
          </a:p>
          <a:p>
            <a:endParaRPr lang="hu-HU" altLang="sk-SK" sz="900"/>
          </a:p>
          <a:p>
            <a:r>
              <a:rPr lang="hu-HU" altLang="sk-SK" sz="900"/>
              <a:t>Question 4. When the 1st referee issues </a:t>
            </a:r>
            <a:r>
              <a:rPr lang="en-US" altLang="sk-SK" sz="900"/>
              <a:t>a red card to a coach</a:t>
            </a:r>
            <a:r>
              <a:rPr lang="hu-HU" altLang="sk-SK" sz="900"/>
              <a:t>, he/she should show it twice: first during communication </a:t>
            </a:r>
            <a:r>
              <a:rPr lang="en-US" altLang="sk-SK" sz="900"/>
              <a:t>to </a:t>
            </a:r>
            <a:r>
              <a:rPr lang="hu-HU" altLang="sk-SK" sz="900"/>
              <a:t>the</a:t>
            </a:r>
            <a:r>
              <a:rPr lang="en-US" altLang="sk-SK" sz="900"/>
              <a:t> game captain</a:t>
            </a:r>
            <a:r>
              <a:rPr lang="hu-HU" altLang="sk-SK" sz="900"/>
              <a:t>, </a:t>
            </a:r>
            <a:r>
              <a:rPr lang="en-US" altLang="sk-SK" sz="900"/>
              <a:t> </a:t>
            </a:r>
            <a:r>
              <a:rPr lang="hu-HU" altLang="sk-SK" sz="900"/>
              <a:t>then when </a:t>
            </a:r>
            <a:r>
              <a:rPr lang="en-US" altLang="sk-SK" sz="900"/>
              <a:t>the coach raises his hand</a:t>
            </a:r>
            <a:endParaRPr lang="hu-HU" altLang="sk-SK" sz="900"/>
          </a:p>
          <a:p>
            <a:endParaRPr lang="hu-HU" altLang="sk-SK" sz="900"/>
          </a:p>
          <a:p>
            <a:r>
              <a:rPr lang="hu-HU" altLang="sk-SK" sz="900"/>
              <a:t>It is false. The card for a team member is to be shown, only when the game captain informed him/her about the sanction and the hand is raised up</a:t>
            </a:r>
          </a:p>
        </p:txBody>
      </p:sp>
      <p:sp>
        <p:nvSpPr>
          <p:cNvPr id="26628" name="Dia számának helye 3">
            <a:extLst>
              <a:ext uri="{FF2B5EF4-FFF2-40B4-BE49-F238E27FC236}">
                <a16:creationId xmlns:a16="http://schemas.microsoft.com/office/drawing/2014/main" id="{14D937D2-3677-4063-B582-A35E113FFB0B}"/>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38CBB4CC-ECB4-4022-BCE0-B4EA603CA01A}" type="slidenum">
              <a:rPr lang="en-US" altLang="sk-SK" sz="1200"/>
              <a:pPr/>
              <a:t>21</a:t>
            </a:fld>
            <a:endParaRPr lang="en-US" altLang="sk-SK" sz="1200"/>
          </a:p>
        </p:txBody>
      </p:sp>
    </p:spTree>
    <p:extLst>
      <p:ext uri="{BB962C8B-B14F-4D97-AF65-F5344CB8AC3E}">
        <p14:creationId xmlns:p14="http://schemas.microsoft.com/office/powerpoint/2010/main" val="314539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kép helye 1">
            <a:extLst>
              <a:ext uri="{FF2B5EF4-FFF2-40B4-BE49-F238E27FC236}">
                <a16:creationId xmlns:a16="http://schemas.microsoft.com/office/drawing/2014/main" id="{91DE45F6-FD81-440B-A0DE-DDABA3D9D9E2}"/>
              </a:ext>
            </a:extLst>
          </p:cNvPr>
          <p:cNvSpPr>
            <a:spLocks noGrp="1" noRot="1" noChangeAspect="1" noTextEdit="1"/>
          </p:cNvSpPr>
          <p:nvPr>
            <p:ph type="sldImg"/>
          </p:nvPr>
        </p:nvSpPr>
        <p:spPr>
          <a:ln/>
        </p:spPr>
      </p:sp>
      <p:sp>
        <p:nvSpPr>
          <p:cNvPr id="31747" name="Jegyzetek helye 2">
            <a:extLst>
              <a:ext uri="{FF2B5EF4-FFF2-40B4-BE49-F238E27FC236}">
                <a16:creationId xmlns:a16="http://schemas.microsoft.com/office/drawing/2014/main" id="{1C142237-1016-4986-82F3-F35E544C554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sk-SK"/>
          </a:p>
        </p:txBody>
      </p:sp>
      <p:sp>
        <p:nvSpPr>
          <p:cNvPr id="4" name="Dia számának helye 3">
            <a:extLst>
              <a:ext uri="{FF2B5EF4-FFF2-40B4-BE49-F238E27FC236}">
                <a16:creationId xmlns:a16="http://schemas.microsoft.com/office/drawing/2014/main" id="{F98C3207-7EC8-48BC-8799-B8413DF15039}"/>
              </a:ext>
            </a:extLst>
          </p:cNvPr>
          <p:cNvSpPr>
            <a:spLocks noGrp="1"/>
          </p:cNvSpPr>
          <p:nvPr>
            <p:ph type="sldNum" sz="quarter" idx="5"/>
          </p:nvPr>
        </p:nvSpPr>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7F09E535-19D1-4BFB-8392-1488D51FFD40}" type="slidenum">
              <a:rPr lang="en-US" altLang="sk-SK" sz="1200"/>
              <a:pPr/>
              <a:t>22</a:t>
            </a:fld>
            <a:endParaRPr lang="en-US" altLang="sk-SK" sz="1200"/>
          </a:p>
        </p:txBody>
      </p:sp>
    </p:spTree>
    <p:extLst>
      <p:ext uri="{BB962C8B-B14F-4D97-AF65-F5344CB8AC3E}">
        <p14:creationId xmlns:p14="http://schemas.microsoft.com/office/powerpoint/2010/main" val="61090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a:extLst>
              <a:ext uri="{FF2B5EF4-FFF2-40B4-BE49-F238E27FC236}">
                <a16:creationId xmlns:a16="http://schemas.microsoft.com/office/drawing/2014/main" id="{FC92A12A-D94F-4631-8E06-24570DB61F7C}"/>
              </a:ext>
            </a:extLst>
          </p:cNvPr>
          <p:cNvSpPr>
            <a:spLocks noGrp="1" noRot="1" noChangeAspect="1" noTextEdit="1"/>
          </p:cNvSpPr>
          <p:nvPr>
            <p:ph type="sldImg"/>
          </p:nvPr>
        </p:nvSpPr>
        <p:spPr>
          <a:ln/>
        </p:spPr>
      </p:sp>
      <p:sp>
        <p:nvSpPr>
          <p:cNvPr id="19459" name="Jegyzetek helye 2">
            <a:extLst>
              <a:ext uri="{FF2B5EF4-FFF2-40B4-BE49-F238E27FC236}">
                <a16:creationId xmlns:a16="http://schemas.microsoft.com/office/drawing/2014/main" id="{FF32CA28-F85B-469D-868B-7DF241529246}"/>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 There is an endless variety of unwanted behaviour by participants in a volleyball match. Through the net comments between players, overexcited joy after a point won, significant looks straight into an opponent’s eyes, protests against referees’ decisions. Gestures, words, aggression...You will find all of these to some degree in any match at any level.</a:t>
            </a:r>
            <a:endParaRPr lang="hu-HU" altLang="sk-SK"/>
          </a:p>
          <a:p>
            <a:r>
              <a:rPr lang="en-GB" altLang="sk-SK"/>
              <a:t>The ability to control and prevent players and coaches from increasing their negative emotions or trying to influence opponents or referees requires  skill to build one’s own authority,  understanding of the match process,  psychological skills , as well as  experience. In some cases too strong an involvement by a referee in the beginning of the match may cause the result of the match to be overshadowed by unsportsmanlike behaviour or clouded by following sanctions at the very end. And the opposite: too weak refereeing may allow a volleyball match to turn into a show of disrespect and aggression.  </a:t>
            </a:r>
            <a:endParaRPr lang="hu-HU" altLang="sk-SK"/>
          </a:p>
        </p:txBody>
      </p:sp>
      <p:sp>
        <p:nvSpPr>
          <p:cNvPr id="27652" name="Dia számának helye 3">
            <a:extLst>
              <a:ext uri="{FF2B5EF4-FFF2-40B4-BE49-F238E27FC236}">
                <a16:creationId xmlns:a16="http://schemas.microsoft.com/office/drawing/2014/main" id="{AF5F1A68-06C5-49A3-BF73-B83131ACD5C3}"/>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E063A08B-6724-48AB-B283-95B61AEC5895}" type="slidenum">
              <a:rPr lang="en-US" altLang="sk-SK" sz="1200"/>
              <a:pPr/>
              <a:t>2</a:t>
            </a:fld>
            <a:endParaRPr lang="en-US" altLang="sk-SK" sz="1200"/>
          </a:p>
        </p:txBody>
      </p:sp>
    </p:spTree>
    <p:extLst>
      <p:ext uri="{BB962C8B-B14F-4D97-AF65-F5344CB8AC3E}">
        <p14:creationId xmlns:p14="http://schemas.microsoft.com/office/powerpoint/2010/main" val="414686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kép helye 1">
            <a:extLst>
              <a:ext uri="{FF2B5EF4-FFF2-40B4-BE49-F238E27FC236}">
                <a16:creationId xmlns:a16="http://schemas.microsoft.com/office/drawing/2014/main" id="{37948902-71C9-45AB-9289-F1103284EF1E}"/>
              </a:ext>
            </a:extLst>
          </p:cNvPr>
          <p:cNvSpPr>
            <a:spLocks noGrp="1" noRot="1" noChangeAspect="1" noTextEdit="1"/>
          </p:cNvSpPr>
          <p:nvPr>
            <p:ph type="sldImg"/>
          </p:nvPr>
        </p:nvSpPr>
        <p:spPr>
          <a:ln/>
        </p:spPr>
      </p:sp>
      <p:sp>
        <p:nvSpPr>
          <p:cNvPr id="20483" name="Jegyzetek helye 2">
            <a:extLst>
              <a:ext uri="{FF2B5EF4-FFF2-40B4-BE49-F238E27FC236}">
                <a16:creationId xmlns:a16="http://schemas.microsoft.com/office/drawing/2014/main" id="{9B3BA8A6-E73E-49CF-B9A9-ED14378BE771}"/>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 It is the 1st referee’s duty to prevent the teams from approaching the sanctioning level. Let’s underline: it is the referee’s </a:t>
            </a:r>
            <a:r>
              <a:rPr lang="en-GB" altLang="sk-SK" b="1" i="1"/>
              <a:t>obligation</a:t>
            </a:r>
            <a:r>
              <a:rPr lang="en-GB" altLang="sk-SK"/>
              <a:t> to understand what the teams try to achieve by their misconduct and to set a border for what is allowed and what is not. A flexible tool has been inserted into the rules to help the referee with this task: warnings for minor misconduct.</a:t>
            </a:r>
            <a:endParaRPr lang="hu-HU" altLang="sk-SK"/>
          </a:p>
          <a:p>
            <a:r>
              <a:rPr lang="en-GB" altLang="sk-SK"/>
              <a:t> This kind of offence is not subject to sanctions. Therefore immediate and consistent use of warnings will allow the referee to keep the control of the match and the behaviour of its participants. </a:t>
            </a:r>
            <a:endParaRPr lang="hu-HU" altLang="sk-SK"/>
          </a:p>
          <a:p>
            <a:r>
              <a:rPr lang="en-GB" altLang="sk-SK"/>
              <a:t> </a:t>
            </a:r>
            <a:endParaRPr lang="hu-HU" altLang="sk-SK"/>
          </a:p>
        </p:txBody>
      </p:sp>
      <p:sp>
        <p:nvSpPr>
          <p:cNvPr id="27652" name="Dia számának helye 3">
            <a:extLst>
              <a:ext uri="{FF2B5EF4-FFF2-40B4-BE49-F238E27FC236}">
                <a16:creationId xmlns:a16="http://schemas.microsoft.com/office/drawing/2014/main" id="{3BF5382E-7703-48A5-8CC1-DAD6F5638655}"/>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5D0B5CCD-C24F-48E3-B32B-6405B524FF06}" type="slidenum">
              <a:rPr lang="en-US" altLang="sk-SK" sz="1200"/>
              <a:pPr/>
              <a:t>3</a:t>
            </a:fld>
            <a:endParaRPr lang="en-US" altLang="sk-SK" sz="1200"/>
          </a:p>
        </p:txBody>
      </p:sp>
    </p:spTree>
    <p:extLst>
      <p:ext uri="{BB962C8B-B14F-4D97-AF65-F5344CB8AC3E}">
        <p14:creationId xmlns:p14="http://schemas.microsoft.com/office/powerpoint/2010/main" val="319431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kép helye 1">
            <a:extLst>
              <a:ext uri="{FF2B5EF4-FFF2-40B4-BE49-F238E27FC236}">
                <a16:creationId xmlns:a16="http://schemas.microsoft.com/office/drawing/2014/main" id="{39374CF4-835C-4C1A-A2BA-BCA64AC24260}"/>
              </a:ext>
            </a:extLst>
          </p:cNvPr>
          <p:cNvSpPr>
            <a:spLocks noGrp="1" noRot="1" noChangeAspect="1" noTextEdit="1"/>
          </p:cNvSpPr>
          <p:nvPr>
            <p:ph type="sldImg"/>
          </p:nvPr>
        </p:nvSpPr>
        <p:spPr>
          <a:ln/>
        </p:spPr>
      </p:sp>
      <p:sp>
        <p:nvSpPr>
          <p:cNvPr id="21507" name="Jegyzetek helye 2">
            <a:extLst>
              <a:ext uri="{FF2B5EF4-FFF2-40B4-BE49-F238E27FC236}">
                <a16:creationId xmlns:a16="http://schemas.microsoft.com/office/drawing/2014/main" id="{C0286FDF-6A7B-48B6-9377-A7E54132A113}"/>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The prevention can be done in two stages.  In stage one a verbal warning via the team captain is issued. It concerns the general behaviour of the team.  In stage two a yellow card is shown. However, although it is shown to a specific team member, it is still a team warning.</a:t>
            </a:r>
            <a:endParaRPr lang="hu-HU" altLang="sk-SK"/>
          </a:p>
          <a:p>
            <a:r>
              <a:rPr lang="en-GB" altLang="sk-SK"/>
              <a:t> It must be underlined that a referee has flexibility to issue stage 1 or stage 2 warnings according to his/ her judgement of participants’ misconduct. </a:t>
            </a:r>
            <a:endParaRPr lang="hu-HU" altLang="sk-SK"/>
          </a:p>
        </p:txBody>
      </p:sp>
      <p:sp>
        <p:nvSpPr>
          <p:cNvPr id="27652" name="Dia számának helye 3">
            <a:extLst>
              <a:ext uri="{FF2B5EF4-FFF2-40B4-BE49-F238E27FC236}">
                <a16:creationId xmlns:a16="http://schemas.microsoft.com/office/drawing/2014/main" id="{02E97FA7-8BC3-452C-AE5B-64E1A674FE23}"/>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4105DEFB-DBB0-4DFB-9EDD-1D99D5EAE899}" type="slidenum">
              <a:rPr lang="en-US" altLang="sk-SK" sz="1200"/>
              <a:pPr/>
              <a:t>5</a:t>
            </a:fld>
            <a:endParaRPr lang="en-US" altLang="sk-SK" sz="1200"/>
          </a:p>
        </p:txBody>
      </p:sp>
    </p:spTree>
    <p:extLst>
      <p:ext uri="{BB962C8B-B14F-4D97-AF65-F5344CB8AC3E}">
        <p14:creationId xmlns:p14="http://schemas.microsoft.com/office/powerpoint/2010/main" val="415397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kép helye 1">
            <a:extLst>
              <a:ext uri="{FF2B5EF4-FFF2-40B4-BE49-F238E27FC236}">
                <a16:creationId xmlns:a16="http://schemas.microsoft.com/office/drawing/2014/main" id="{3D0D1846-98D6-4202-ADE9-BE779075847A}"/>
              </a:ext>
            </a:extLst>
          </p:cNvPr>
          <p:cNvSpPr>
            <a:spLocks noGrp="1" noRot="1" noChangeAspect="1" noTextEdit="1"/>
          </p:cNvSpPr>
          <p:nvPr>
            <p:ph type="sldImg"/>
          </p:nvPr>
        </p:nvSpPr>
        <p:spPr>
          <a:ln/>
        </p:spPr>
      </p:sp>
      <p:sp>
        <p:nvSpPr>
          <p:cNvPr id="22531" name="Jegyzetek helye 2">
            <a:extLst>
              <a:ext uri="{FF2B5EF4-FFF2-40B4-BE49-F238E27FC236}">
                <a16:creationId xmlns:a16="http://schemas.microsoft.com/office/drawing/2014/main" id="{AD7DA77D-1E40-47B0-9737-07B9270E0641}"/>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In the video you can see one possible usage of a warning. When both teams, deep into the high stakes match, start to discuss through the net, the referee calls both captains to the stand and warns both teams at the same time in order to lower the tension on court. </a:t>
            </a:r>
            <a:endParaRPr lang="hu-HU" altLang="sk-SK"/>
          </a:p>
        </p:txBody>
      </p:sp>
      <p:sp>
        <p:nvSpPr>
          <p:cNvPr id="27652" name="Dia számának helye 3">
            <a:extLst>
              <a:ext uri="{FF2B5EF4-FFF2-40B4-BE49-F238E27FC236}">
                <a16:creationId xmlns:a16="http://schemas.microsoft.com/office/drawing/2014/main" id="{C8F0B005-5752-4675-9E5B-5E90B2E85F46}"/>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28C11D34-132B-4E30-BB7A-BA2B8B058232}" type="slidenum">
              <a:rPr lang="en-US" altLang="sk-SK" sz="1200"/>
              <a:pPr/>
              <a:t>6</a:t>
            </a:fld>
            <a:endParaRPr lang="en-US" altLang="sk-SK" sz="1200"/>
          </a:p>
        </p:txBody>
      </p:sp>
    </p:spTree>
    <p:extLst>
      <p:ext uri="{BB962C8B-B14F-4D97-AF65-F5344CB8AC3E}">
        <p14:creationId xmlns:p14="http://schemas.microsoft.com/office/powerpoint/2010/main" val="317551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kép helye 1">
            <a:extLst>
              <a:ext uri="{FF2B5EF4-FFF2-40B4-BE49-F238E27FC236}">
                <a16:creationId xmlns:a16="http://schemas.microsoft.com/office/drawing/2014/main" id="{08935A3E-FB49-40BE-A0E6-FEA7A17D6BFB}"/>
              </a:ext>
            </a:extLst>
          </p:cNvPr>
          <p:cNvSpPr>
            <a:spLocks noGrp="1" noRot="1" noChangeAspect="1" noTextEdit="1"/>
          </p:cNvSpPr>
          <p:nvPr>
            <p:ph type="sldImg"/>
          </p:nvPr>
        </p:nvSpPr>
        <p:spPr>
          <a:ln/>
        </p:spPr>
      </p:sp>
      <p:sp>
        <p:nvSpPr>
          <p:cNvPr id="23555" name="Jegyzetek helye 2">
            <a:extLst>
              <a:ext uri="{FF2B5EF4-FFF2-40B4-BE49-F238E27FC236}">
                <a16:creationId xmlns:a16="http://schemas.microsoft.com/office/drawing/2014/main" id="{108228CF-7617-49C6-B443-ADF55BC4AABB}"/>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Showing a yellow card closes the warning stage for the team in the match. It is the symbol that the team has reached the sanctioning level and the next misconduct by any team member should be sanctioned by a penalty. It is recorded in the score sheet against the individual team member but it has consequences for the whole team. </a:t>
            </a:r>
            <a:endParaRPr lang="hu-HU" altLang="sk-SK"/>
          </a:p>
        </p:txBody>
      </p:sp>
      <p:sp>
        <p:nvSpPr>
          <p:cNvPr id="27652" name="Dia számának helye 3">
            <a:extLst>
              <a:ext uri="{FF2B5EF4-FFF2-40B4-BE49-F238E27FC236}">
                <a16:creationId xmlns:a16="http://schemas.microsoft.com/office/drawing/2014/main" id="{3DABE013-A0B0-4581-97DA-2C3E4FFC9E8B}"/>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D49AC0E4-8139-419F-8148-5AEFA5FA4CEE}" type="slidenum">
              <a:rPr lang="en-US" altLang="sk-SK" sz="1200"/>
              <a:pPr/>
              <a:t>7</a:t>
            </a:fld>
            <a:endParaRPr lang="en-US" altLang="sk-SK" sz="1200"/>
          </a:p>
        </p:txBody>
      </p:sp>
    </p:spTree>
    <p:extLst>
      <p:ext uri="{BB962C8B-B14F-4D97-AF65-F5344CB8AC3E}">
        <p14:creationId xmlns:p14="http://schemas.microsoft.com/office/powerpoint/2010/main" val="88406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kép helye 1">
            <a:extLst>
              <a:ext uri="{FF2B5EF4-FFF2-40B4-BE49-F238E27FC236}">
                <a16:creationId xmlns:a16="http://schemas.microsoft.com/office/drawing/2014/main" id="{D8364E1F-ED74-4A95-8B1C-0F858A290BC7}"/>
              </a:ext>
            </a:extLst>
          </p:cNvPr>
          <p:cNvSpPr>
            <a:spLocks noGrp="1" noRot="1" noChangeAspect="1" noTextEdit="1"/>
          </p:cNvSpPr>
          <p:nvPr>
            <p:ph type="sldImg"/>
          </p:nvPr>
        </p:nvSpPr>
        <p:spPr>
          <a:ln/>
        </p:spPr>
      </p:sp>
      <p:sp>
        <p:nvSpPr>
          <p:cNvPr id="24579" name="Jegyzetek helye 2">
            <a:extLst>
              <a:ext uri="{FF2B5EF4-FFF2-40B4-BE49-F238E27FC236}">
                <a16:creationId xmlns:a16="http://schemas.microsoft.com/office/drawing/2014/main" id="{00D46FDD-3CD3-4C32-8840-43030CA38383}"/>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A crucial difference between warnings and sanctions is that the first are effectively for the whole team, while the latter are for the</a:t>
            </a:r>
            <a:r>
              <a:rPr lang="hu-HU" altLang="sk-SK"/>
              <a:t> </a:t>
            </a:r>
            <a:r>
              <a:rPr lang="en-GB" altLang="sk-SK"/>
              <a:t>individual  person and should be used cumulatively.  In exceptional cases, it may happen, that a team member guilty of really bad behaviour is already sanctioned individually; meanwhile, the whole team has not reached the sanctioning level yet. It means that any player, other than the one sanctioned before, may be still be warned with a yellow card. At this point the team would have reached the sanctioning level – any further misconduct would generate a sanction for whoever committed the misconduct. The sanctioned player, if personally guilty of further misconduct would of course be given an increased sanction.</a:t>
            </a:r>
            <a:endParaRPr lang="hu-HU" altLang="sk-SK"/>
          </a:p>
          <a:p>
            <a:r>
              <a:rPr lang="en-GB" altLang="sk-SK"/>
              <a:t> </a:t>
            </a:r>
            <a:endParaRPr lang="hu-HU" altLang="sk-SK"/>
          </a:p>
          <a:p>
            <a:r>
              <a:rPr lang="en-GB" altLang="sk-SK"/>
              <a:t>Pay attention, that a team may be warned for minor misconduct by a yellow card only once per match!</a:t>
            </a:r>
            <a:endParaRPr lang="hu-HU" altLang="sk-SK"/>
          </a:p>
        </p:txBody>
      </p:sp>
      <p:sp>
        <p:nvSpPr>
          <p:cNvPr id="27652" name="Dia számának helye 3">
            <a:extLst>
              <a:ext uri="{FF2B5EF4-FFF2-40B4-BE49-F238E27FC236}">
                <a16:creationId xmlns:a16="http://schemas.microsoft.com/office/drawing/2014/main" id="{FCB885F9-8730-49E2-B9C6-5BBB0D709D44}"/>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19F7B10B-6312-4C2E-B39D-27543B2255E1}" type="slidenum">
              <a:rPr lang="en-US" altLang="sk-SK" sz="1200"/>
              <a:pPr/>
              <a:t>8</a:t>
            </a:fld>
            <a:endParaRPr lang="en-US" altLang="sk-SK" sz="1200"/>
          </a:p>
        </p:txBody>
      </p:sp>
    </p:spTree>
    <p:extLst>
      <p:ext uri="{BB962C8B-B14F-4D97-AF65-F5344CB8AC3E}">
        <p14:creationId xmlns:p14="http://schemas.microsoft.com/office/powerpoint/2010/main" val="208753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kép helye 1">
            <a:extLst>
              <a:ext uri="{FF2B5EF4-FFF2-40B4-BE49-F238E27FC236}">
                <a16:creationId xmlns:a16="http://schemas.microsoft.com/office/drawing/2014/main" id="{2E278024-AB31-403A-9286-7E56CC2711D9}"/>
              </a:ext>
            </a:extLst>
          </p:cNvPr>
          <p:cNvSpPr>
            <a:spLocks noGrp="1" noRot="1" noChangeAspect="1" noTextEdit="1"/>
          </p:cNvSpPr>
          <p:nvPr>
            <p:ph type="sldImg"/>
          </p:nvPr>
        </p:nvSpPr>
        <p:spPr>
          <a:ln/>
        </p:spPr>
      </p:sp>
      <p:sp>
        <p:nvSpPr>
          <p:cNvPr id="25603" name="Jegyzetek helye 2">
            <a:extLst>
              <a:ext uri="{FF2B5EF4-FFF2-40B4-BE49-F238E27FC236}">
                <a16:creationId xmlns:a16="http://schemas.microsoft.com/office/drawing/2014/main" id="{0BC86E6A-C0B1-43C7-A442-26772A75E2C8}"/>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The sanction table shown summarizes two kinds of warnings and three kinds of sanctions foreseen in the Rules. Except for the stage one warning, they require the usage of cards and are recorded in the score sheet. </a:t>
            </a:r>
            <a:endParaRPr lang="hu-HU" altLang="sk-SK"/>
          </a:p>
        </p:txBody>
      </p:sp>
      <p:sp>
        <p:nvSpPr>
          <p:cNvPr id="27652" name="Dia számának helye 3">
            <a:extLst>
              <a:ext uri="{FF2B5EF4-FFF2-40B4-BE49-F238E27FC236}">
                <a16:creationId xmlns:a16="http://schemas.microsoft.com/office/drawing/2014/main" id="{B000624E-F124-43F7-A81E-143C0D925BB7}"/>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09997C65-0B38-445E-BD72-2C8C9A1AE833}" type="slidenum">
              <a:rPr lang="en-US" altLang="sk-SK" sz="1200"/>
              <a:pPr/>
              <a:t>9</a:t>
            </a:fld>
            <a:endParaRPr lang="en-US" altLang="sk-SK" sz="1200"/>
          </a:p>
        </p:txBody>
      </p:sp>
    </p:spTree>
    <p:extLst>
      <p:ext uri="{BB962C8B-B14F-4D97-AF65-F5344CB8AC3E}">
        <p14:creationId xmlns:p14="http://schemas.microsoft.com/office/powerpoint/2010/main" val="115037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kép helye 1">
            <a:extLst>
              <a:ext uri="{FF2B5EF4-FFF2-40B4-BE49-F238E27FC236}">
                <a16:creationId xmlns:a16="http://schemas.microsoft.com/office/drawing/2014/main" id="{6C0551E7-8ED6-4023-A4F6-7D504F2AC3F1}"/>
              </a:ext>
            </a:extLst>
          </p:cNvPr>
          <p:cNvSpPr>
            <a:spLocks noGrp="1" noRot="1" noChangeAspect="1" noTextEdit="1"/>
          </p:cNvSpPr>
          <p:nvPr>
            <p:ph type="sldImg"/>
          </p:nvPr>
        </p:nvSpPr>
        <p:spPr>
          <a:ln/>
        </p:spPr>
      </p:sp>
      <p:sp>
        <p:nvSpPr>
          <p:cNvPr id="26627" name="Jegyzetek helye 2">
            <a:extLst>
              <a:ext uri="{FF2B5EF4-FFF2-40B4-BE49-F238E27FC236}">
                <a16:creationId xmlns:a16="http://schemas.microsoft.com/office/drawing/2014/main" id="{F1693892-3CF5-40D1-8C72-0FB5A3A977D7}"/>
              </a:ext>
            </a:extLst>
          </p:cNvPr>
          <p:cNvSpPr>
            <a:spLocks noGrp="1"/>
          </p:cNvSpPr>
          <p:nvPr>
            <p:ph type="body" idx="1"/>
            <p:custDataLst>
              <p:tags r:id="rId1"/>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k-SK"/>
              <a:t>The process of showing a card has its own significance. The team member concerned should be clearly indicated for the team, 2nd referee, the scorer, the TV people and all the spectators. The team member should also understand for what behaviour the card is shown.  If it is a player on court to whom the referee shows the card, the identification is easy – the referee calls the player to his post.  But if it is another member of the team then the game captain is called to the post, informed about the warning or the sanction and asked to transfer the information to the team member concerned. The game captain must inform the concerned team member who must stand up and acknowledge the sanction by raising his/her hand. While the team member’s hand is raised, the 1st referee clearly displays the card/s so that the sanction is understood by the teams, 2nd referee, scorer and public. </a:t>
            </a:r>
            <a:endParaRPr lang="hu-HU" altLang="sk-SK"/>
          </a:p>
        </p:txBody>
      </p:sp>
      <p:sp>
        <p:nvSpPr>
          <p:cNvPr id="27652" name="Dia számának helye 3">
            <a:extLst>
              <a:ext uri="{FF2B5EF4-FFF2-40B4-BE49-F238E27FC236}">
                <a16:creationId xmlns:a16="http://schemas.microsoft.com/office/drawing/2014/main" id="{21A6C3BB-DF06-4D9E-AB37-29BE459FBA0A}"/>
              </a:ext>
            </a:extLst>
          </p:cNvPr>
          <p:cNvSpPr>
            <a:spLocks noGrp="1"/>
          </p:cNvSpPr>
          <p:nvPr>
            <p:ph type="sldNum" sz="quarter" idx="5"/>
          </p:nvPr>
        </p:nvSpPr>
        <p:spPr>
          <a:ln>
            <a:miter lim="800000"/>
            <a:headEnd/>
            <a:tailEnd/>
          </a:ln>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B5BC98F2-6AFF-4441-86AA-B86FF8A357C4}" type="slidenum">
              <a:rPr lang="en-US" altLang="sk-SK" sz="1200"/>
              <a:pPr/>
              <a:t>12</a:t>
            </a:fld>
            <a:endParaRPr lang="en-US" altLang="sk-SK" sz="1200"/>
          </a:p>
        </p:txBody>
      </p:sp>
    </p:spTree>
    <p:extLst>
      <p:ext uri="{BB962C8B-B14F-4D97-AF65-F5344CB8AC3E}">
        <p14:creationId xmlns:p14="http://schemas.microsoft.com/office/powerpoint/2010/main" val="1904180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blue.jpg                                                       005F9316Marco_G5                       BE753FAD:">
            <a:extLst>
              <a:ext uri="{FF2B5EF4-FFF2-40B4-BE49-F238E27FC236}">
                <a16:creationId xmlns:a16="http://schemas.microsoft.com/office/drawing/2014/main" id="{C1EFD14A-C52C-40BD-AA27-97F8FC4C77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10699751"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Rectangle 15"/>
          <p:cNvSpPr>
            <a:spLocks noGrp="1" noChangeArrowheads="1"/>
          </p:cNvSpPr>
          <p:nvPr>
            <p:ph type="ctrTitle"/>
          </p:nvPr>
        </p:nvSpPr>
        <p:spPr>
          <a:xfrm>
            <a:off x="1143000" y="1524000"/>
            <a:ext cx="8534400" cy="2162175"/>
          </a:xfrm>
        </p:spPr>
        <p:txBody>
          <a:bodyPr anchor="b"/>
          <a:lstStyle>
            <a:lvl1pPr>
              <a:defRPr sz="4000">
                <a:solidFill>
                  <a:schemeClr val="bg1"/>
                </a:solidFill>
              </a:defRPr>
            </a:lvl1pPr>
          </a:lstStyle>
          <a:p>
            <a:r>
              <a:rPr lang="de-DE"/>
              <a:t>Mastertitelformat bearbeiten</a:t>
            </a:r>
          </a:p>
        </p:txBody>
      </p:sp>
      <p:sp>
        <p:nvSpPr>
          <p:cNvPr id="6160" name="Rectangle 16"/>
          <p:cNvSpPr>
            <a:spLocks noGrp="1" noChangeArrowheads="1"/>
          </p:cNvSpPr>
          <p:nvPr>
            <p:ph type="subTitle" sz="quarter" idx="1"/>
          </p:nvPr>
        </p:nvSpPr>
        <p:spPr>
          <a:xfrm>
            <a:off x="1143000" y="3810000"/>
            <a:ext cx="8534400" cy="2438400"/>
          </a:xfrm>
        </p:spPr>
        <p:txBody>
          <a:bodyPr/>
          <a:lstStyle>
            <a:lvl1pPr marL="0" indent="0">
              <a:buFontTx/>
              <a:buNone/>
              <a:defRPr sz="3000">
                <a:solidFill>
                  <a:schemeClr val="bg1"/>
                </a:solidFill>
              </a:defRPr>
            </a:lvl1pPr>
          </a:lstStyle>
          <a:p>
            <a:r>
              <a:rPr lang="de-DE"/>
              <a:t>Master-Untertitelformat bearbeiten</a:t>
            </a:r>
          </a:p>
        </p:txBody>
      </p:sp>
    </p:spTree>
    <p:extLst>
      <p:ext uri="{BB962C8B-B14F-4D97-AF65-F5344CB8AC3E}">
        <p14:creationId xmlns:p14="http://schemas.microsoft.com/office/powerpoint/2010/main" val="45771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255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6650" y="1676400"/>
            <a:ext cx="211455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43000" y="1676400"/>
            <a:ext cx="619125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401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562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8909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43000" y="2438400"/>
            <a:ext cx="4152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0" y="2438400"/>
            <a:ext cx="4152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50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653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1826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55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380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394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3" descr=" white.jpg                                                      005F9316Marco_G5                       BE753FAD:">
            <a:extLst>
              <a:ext uri="{FF2B5EF4-FFF2-40B4-BE49-F238E27FC236}">
                <a16:creationId xmlns:a16="http://schemas.microsoft.com/office/drawing/2014/main" id="{890F9DE9-F862-43DF-AF35-24C8183E453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763" y="0"/>
            <a:ext cx="10699751"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4">
            <a:extLst>
              <a:ext uri="{FF2B5EF4-FFF2-40B4-BE49-F238E27FC236}">
                <a16:creationId xmlns:a16="http://schemas.microsoft.com/office/drawing/2014/main" id="{000DE676-7378-4565-A361-02CA7E1ED344}"/>
              </a:ext>
            </a:extLst>
          </p:cNvPr>
          <p:cNvSpPr>
            <a:spLocks noGrp="1" noChangeArrowheads="1"/>
          </p:cNvSpPr>
          <p:nvPr>
            <p:ph type="title"/>
          </p:nvPr>
        </p:nvSpPr>
        <p:spPr bwMode="auto">
          <a:xfrm>
            <a:off x="1143000" y="16764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sk-SK"/>
              <a:t>Mastertitelformat bearbeiten</a:t>
            </a:r>
          </a:p>
        </p:txBody>
      </p:sp>
      <p:sp>
        <p:nvSpPr>
          <p:cNvPr id="4100" name="Rectangle 25">
            <a:extLst>
              <a:ext uri="{FF2B5EF4-FFF2-40B4-BE49-F238E27FC236}">
                <a16:creationId xmlns:a16="http://schemas.microsoft.com/office/drawing/2014/main" id="{DB2D1CA8-D304-4B0B-8638-C228114B6D87}"/>
              </a:ext>
            </a:extLst>
          </p:cNvPr>
          <p:cNvSpPr>
            <a:spLocks noGrp="1" noChangeArrowheads="1"/>
          </p:cNvSpPr>
          <p:nvPr>
            <p:ph type="body" idx="1"/>
          </p:nvPr>
        </p:nvSpPr>
        <p:spPr bwMode="auto">
          <a:xfrm>
            <a:off x="1143000" y="2438400"/>
            <a:ext cx="8458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sk-SK"/>
              <a:t>Mastertextformat bearbeiten</a:t>
            </a:r>
          </a:p>
          <a:p>
            <a:pPr lvl="1"/>
            <a:r>
              <a:rPr lang="de-DE" altLang="sk-SK"/>
              <a:t>Zweite Ebene</a:t>
            </a:r>
          </a:p>
          <a:p>
            <a:pPr lvl="2"/>
            <a:r>
              <a:rPr lang="de-DE" altLang="sk-SK"/>
              <a:t>Dritte Ebene</a:t>
            </a:r>
          </a:p>
          <a:p>
            <a:pPr lvl="3"/>
            <a:r>
              <a:rPr lang="de-DE" altLang="sk-SK"/>
              <a:t>Vierte Ebene</a:t>
            </a:r>
          </a:p>
          <a:p>
            <a:pPr lvl="4"/>
            <a:r>
              <a:rPr lang="de-DE" altLang="sk-SK"/>
              <a:t>Fünfte Ebene</a:t>
            </a:r>
          </a:p>
        </p:txBody>
      </p:sp>
    </p:spTree>
  </p:cSld>
  <p:clrMap bg1="lt1" tx1="dk1" bg2="lt2" tx2="dk2" accent1="accent1" accent2="accent2" accent3="accent3" accent4="accent4" accent5="accent5" accent6="accent6" hlink="hlink" folHlink="folHlink"/>
  <p:sldLayoutIdLst>
    <p:sldLayoutId id="2147484343"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defTabSz="1042988" rtl="0" eaLnBrk="0" fontAlgn="base" hangingPunct="0">
        <a:spcBef>
          <a:spcPct val="0"/>
        </a:spcBef>
        <a:spcAft>
          <a:spcPct val="0"/>
        </a:spcAft>
        <a:defRPr sz="3200" b="1">
          <a:solidFill>
            <a:schemeClr val="tx2"/>
          </a:solidFill>
          <a:latin typeface="+mj-lt"/>
          <a:ea typeface="+mj-ea"/>
          <a:cs typeface="+mj-cs"/>
        </a:defRPr>
      </a:lvl1pPr>
      <a:lvl2pPr algn="l" defTabSz="1042988" rtl="0" eaLnBrk="0" fontAlgn="base" hangingPunct="0">
        <a:spcBef>
          <a:spcPct val="0"/>
        </a:spcBef>
        <a:spcAft>
          <a:spcPct val="0"/>
        </a:spcAft>
        <a:defRPr sz="3200" b="1">
          <a:solidFill>
            <a:schemeClr val="tx2"/>
          </a:solidFill>
          <a:latin typeface="Arial" charset="0"/>
        </a:defRPr>
      </a:lvl2pPr>
      <a:lvl3pPr algn="l" defTabSz="1042988" rtl="0" eaLnBrk="0" fontAlgn="base" hangingPunct="0">
        <a:spcBef>
          <a:spcPct val="0"/>
        </a:spcBef>
        <a:spcAft>
          <a:spcPct val="0"/>
        </a:spcAft>
        <a:defRPr sz="3200" b="1">
          <a:solidFill>
            <a:schemeClr val="tx2"/>
          </a:solidFill>
          <a:latin typeface="Arial" charset="0"/>
        </a:defRPr>
      </a:lvl3pPr>
      <a:lvl4pPr algn="l" defTabSz="1042988" rtl="0" eaLnBrk="0" fontAlgn="base" hangingPunct="0">
        <a:spcBef>
          <a:spcPct val="0"/>
        </a:spcBef>
        <a:spcAft>
          <a:spcPct val="0"/>
        </a:spcAft>
        <a:defRPr sz="3200" b="1">
          <a:solidFill>
            <a:schemeClr val="tx2"/>
          </a:solidFill>
          <a:latin typeface="Arial" charset="0"/>
        </a:defRPr>
      </a:lvl4pPr>
      <a:lvl5pPr algn="l" defTabSz="1042988" rtl="0" eaLnBrk="0" fontAlgn="base" hangingPunct="0">
        <a:spcBef>
          <a:spcPct val="0"/>
        </a:spcBef>
        <a:spcAft>
          <a:spcPct val="0"/>
        </a:spcAft>
        <a:defRPr sz="3200" b="1">
          <a:solidFill>
            <a:schemeClr val="tx2"/>
          </a:solidFill>
          <a:latin typeface="Arial" charset="0"/>
        </a:defRPr>
      </a:lvl5pPr>
      <a:lvl6pPr marL="457200" algn="l" defTabSz="1042988" rtl="0" fontAlgn="base">
        <a:spcBef>
          <a:spcPct val="0"/>
        </a:spcBef>
        <a:spcAft>
          <a:spcPct val="0"/>
        </a:spcAft>
        <a:defRPr sz="3200" b="1">
          <a:solidFill>
            <a:schemeClr val="tx2"/>
          </a:solidFill>
          <a:latin typeface="Arial" charset="0"/>
        </a:defRPr>
      </a:lvl6pPr>
      <a:lvl7pPr marL="914400" algn="l" defTabSz="1042988" rtl="0" fontAlgn="base">
        <a:spcBef>
          <a:spcPct val="0"/>
        </a:spcBef>
        <a:spcAft>
          <a:spcPct val="0"/>
        </a:spcAft>
        <a:defRPr sz="3200" b="1">
          <a:solidFill>
            <a:schemeClr val="tx2"/>
          </a:solidFill>
          <a:latin typeface="Arial" charset="0"/>
        </a:defRPr>
      </a:lvl7pPr>
      <a:lvl8pPr marL="1371600" algn="l" defTabSz="1042988" rtl="0" fontAlgn="base">
        <a:spcBef>
          <a:spcPct val="0"/>
        </a:spcBef>
        <a:spcAft>
          <a:spcPct val="0"/>
        </a:spcAft>
        <a:defRPr sz="3200" b="1">
          <a:solidFill>
            <a:schemeClr val="tx2"/>
          </a:solidFill>
          <a:latin typeface="Arial" charset="0"/>
        </a:defRPr>
      </a:lvl8pPr>
      <a:lvl9pPr marL="1828800" algn="l" defTabSz="1042988" rtl="0" fontAlgn="base">
        <a:spcBef>
          <a:spcPct val="0"/>
        </a:spcBef>
        <a:spcAft>
          <a:spcPct val="0"/>
        </a:spcAft>
        <a:defRPr sz="3200" b="1">
          <a:solidFill>
            <a:schemeClr val="tx2"/>
          </a:solidFill>
          <a:latin typeface="Arial" charset="0"/>
        </a:defRPr>
      </a:lvl9pPr>
    </p:titleStyle>
    <p:bodyStyle>
      <a:lvl1pPr marL="390525" indent="-390525" algn="l" defTabSz="1042988" rtl="0" eaLnBrk="0" fontAlgn="base" hangingPunct="0">
        <a:spcBef>
          <a:spcPct val="20000"/>
        </a:spcBef>
        <a:spcAft>
          <a:spcPct val="0"/>
        </a:spcAft>
        <a:buChar char="•"/>
        <a:defRPr sz="2800">
          <a:solidFill>
            <a:schemeClr val="tx1"/>
          </a:solidFill>
          <a:latin typeface="+mn-lt"/>
          <a:ea typeface="+mn-ea"/>
          <a:cs typeface="+mn-cs"/>
        </a:defRPr>
      </a:lvl1pPr>
      <a:lvl2pPr marL="847725" indent="-327025" algn="l" defTabSz="1042988" rtl="0" eaLnBrk="0" fontAlgn="base" hangingPunct="0">
        <a:spcBef>
          <a:spcPct val="20000"/>
        </a:spcBef>
        <a:spcAft>
          <a:spcPct val="0"/>
        </a:spcAft>
        <a:buChar char="–"/>
        <a:defRPr sz="2400">
          <a:solidFill>
            <a:schemeClr val="tx1"/>
          </a:solidFill>
          <a:latin typeface="+mn-lt"/>
        </a:defRPr>
      </a:lvl2pPr>
      <a:lvl3pPr marL="1303338" indent="-260350" algn="l" defTabSz="1042988" rtl="0" eaLnBrk="0" fontAlgn="base" hangingPunct="0">
        <a:spcBef>
          <a:spcPct val="20000"/>
        </a:spcBef>
        <a:spcAft>
          <a:spcPct val="0"/>
        </a:spcAft>
        <a:buChar char="•"/>
        <a:defRPr sz="2000">
          <a:solidFill>
            <a:schemeClr val="tx1"/>
          </a:solidFill>
          <a:latin typeface="+mn-lt"/>
        </a:defRPr>
      </a:lvl3pPr>
      <a:lvl4pPr marL="1825625" indent="-261938" algn="l" defTabSz="1042988" rtl="0" eaLnBrk="0" fontAlgn="base" hangingPunct="0">
        <a:spcBef>
          <a:spcPct val="20000"/>
        </a:spcBef>
        <a:spcAft>
          <a:spcPct val="0"/>
        </a:spcAft>
        <a:buChar char="–"/>
        <a:defRPr>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vmlDrawing" Target="../drawings/vmlDrawing2.vml"/><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3.xml"/><Relationship Id="rId7" Type="http://schemas.openxmlformats.org/officeDocument/2006/relationships/image" Target="../media/image5.png"/><Relationship Id="rId2" Type="http://schemas.openxmlformats.org/officeDocument/2006/relationships/tags" Target="../tags/tag24.xml"/><Relationship Id="rId1" Type="http://schemas.openxmlformats.org/officeDocument/2006/relationships/vmlDrawing" Target="../drawings/vmlDrawing3.v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control" Target="../activeX/activeX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3E55A884-741B-4C7E-A35E-FA2EB9E58341}"/>
              </a:ext>
            </a:extLst>
          </p:cNvPr>
          <p:cNvSpPr>
            <a:spLocks noGrp="1" noChangeArrowheads="1"/>
          </p:cNvSpPr>
          <p:nvPr>
            <p:ph type="subTitle" idx="1"/>
          </p:nvPr>
        </p:nvSpPr>
        <p:spPr>
          <a:xfrm>
            <a:off x="1384300" y="3276600"/>
            <a:ext cx="7993063" cy="1009650"/>
          </a:xfrm>
        </p:spPr>
        <p:txBody>
          <a:bodyPr anchor="ctr"/>
          <a:lstStyle/>
          <a:p>
            <a:pPr algn="ctr" eaLnBrk="1" hangingPunct="1">
              <a:defRPr/>
            </a:pPr>
            <a:r>
              <a:rPr lang="pl-PL" sz="3600" b="1" cap="all" dirty="0"/>
              <a:t>Misconduct control - WARNINGS AND SANCTIONS</a:t>
            </a:r>
          </a:p>
        </p:txBody>
      </p:sp>
      <p:sp>
        <p:nvSpPr>
          <p:cNvPr id="5" name="Rectangle 3">
            <a:extLst>
              <a:ext uri="{FF2B5EF4-FFF2-40B4-BE49-F238E27FC236}">
                <a16:creationId xmlns:a16="http://schemas.microsoft.com/office/drawing/2014/main" id="{E2E3971E-4CCF-4E98-8DA6-9154ED497852}"/>
              </a:ext>
            </a:extLst>
          </p:cNvPr>
          <p:cNvSpPr txBox="1">
            <a:spLocks noChangeArrowheads="1"/>
          </p:cNvSpPr>
          <p:nvPr/>
        </p:nvSpPr>
        <p:spPr bwMode="auto">
          <a:xfrm>
            <a:off x="3375025" y="2268538"/>
            <a:ext cx="3986213" cy="936625"/>
          </a:xfrm>
          <a:prstGeom prst="rect">
            <a:avLst/>
          </a:prstGeom>
          <a:noFill/>
          <a:ln w="9525">
            <a:noFill/>
            <a:miter lim="800000"/>
            <a:headEnd/>
            <a:tailEnd/>
          </a:ln>
        </p:spPr>
        <p:txBody>
          <a:bodyPr anchor="ctr"/>
          <a:lstStyle/>
          <a:p>
            <a:pPr algn="ctr" defTabSz="1042988">
              <a:spcBef>
                <a:spcPct val="20000"/>
              </a:spcBef>
              <a:defRPr/>
            </a:pPr>
            <a:r>
              <a:rPr lang="hu-HU" sz="3600" b="1" kern="0" dirty="0">
                <a:solidFill>
                  <a:schemeClr val="bg1"/>
                </a:solidFill>
                <a:latin typeface="+mn-lt"/>
                <a:cs typeface="+mn-cs"/>
              </a:rPr>
              <a:t>MTM 2021</a:t>
            </a:r>
            <a:endParaRPr lang="fr-FR" sz="3600" b="1" kern="0" dirty="0">
              <a:solidFill>
                <a:schemeClr val="bg1"/>
              </a:solidFill>
              <a:latin typeface="+mn-lt"/>
              <a:cs typeface="+mn-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68E0D0-9C3B-4816-A928-54226F159B20}"/>
              </a:ext>
            </a:extLst>
          </p:cNvPr>
          <p:cNvSpPr>
            <a:spLocks noGrp="1"/>
          </p:cNvSpPr>
          <p:nvPr>
            <p:ph type="title"/>
          </p:nvPr>
        </p:nvSpPr>
        <p:spPr>
          <a:xfrm>
            <a:off x="519783" y="685081"/>
            <a:ext cx="8458200" cy="685800"/>
          </a:xfrm>
        </p:spPr>
        <p:txBody>
          <a:bodyPr/>
          <a:lstStyle/>
          <a:p>
            <a:r>
              <a:rPr lang="sk-SK" sz="2800" dirty="0"/>
              <a:t>SANCTIONS AND THEIR CONSEQUENCES</a:t>
            </a:r>
          </a:p>
        </p:txBody>
      </p:sp>
      <p:sp>
        <p:nvSpPr>
          <p:cNvPr id="3" name="Zástupný objekt pre obsah 2">
            <a:extLst>
              <a:ext uri="{FF2B5EF4-FFF2-40B4-BE49-F238E27FC236}">
                <a16:creationId xmlns:a16="http://schemas.microsoft.com/office/drawing/2014/main" id="{078FA4AC-F0FC-4EB3-9126-93CC6B68645C}"/>
              </a:ext>
            </a:extLst>
          </p:cNvPr>
          <p:cNvSpPr>
            <a:spLocks noGrp="1"/>
          </p:cNvSpPr>
          <p:nvPr>
            <p:ph idx="1"/>
          </p:nvPr>
        </p:nvSpPr>
        <p:spPr>
          <a:xfrm>
            <a:off x="519783" y="1370881"/>
            <a:ext cx="8458200" cy="4191000"/>
          </a:xfrm>
        </p:spPr>
        <p:txBody>
          <a:bodyPr/>
          <a:lstStyle/>
          <a:p>
            <a:r>
              <a:rPr lang="sk-SK" dirty="0"/>
              <a:t>Penalty – rude </a:t>
            </a:r>
            <a:r>
              <a:rPr lang="sk-SK" dirty="0" err="1"/>
              <a:t>conduct</a:t>
            </a:r>
            <a:r>
              <a:rPr lang="sk-SK" dirty="0"/>
              <a:t> – point and </a:t>
            </a:r>
            <a:r>
              <a:rPr lang="sk-SK" dirty="0" err="1"/>
              <a:t>service</a:t>
            </a:r>
            <a:r>
              <a:rPr lang="sk-SK" dirty="0"/>
              <a:t> to </a:t>
            </a:r>
            <a:r>
              <a:rPr lang="sk-SK" dirty="0" err="1"/>
              <a:t>the</a:t>
            </a:r>
            <a:r>
              <a:rPr lang="sk-SK" dirty="0"/>
              <a:t> </a:t>
            </a:r>
            <a:r>
              <a:rPr lang="sk-SK" dirty="0" err="1"/>
              <a:t>opponent</a:t>
            </a:r>
            <a:endParaRPr lang="sk-SK" dirty="0"/>
          </a:p>
          <a:p>
            <a:endParaRPr lang="sk-SK" dirty="0"/>
          </a:p>
          <a:p>
            <a:r>
              <a:rPr lang="sk-SK" dirty="0" err="1"/>
              <a:t>Progressive</a:t>
            </a:r>
            <a:r>
              <a:rPr lang="sk-SK" dirty="0"/>
              <a:t> </a:t>
            </a:r>
            <a:r>
              <a:rPr lang="sk-SK" dirty="0" err="1"/>
              <a:t>use</a:t>
            </a:r>
            <a:r>
              <a:rPr lang="sk-SK" dirty="0"/>
              <a:t> of </a:t>
            </a:r>
            <a:r>
              <a:rPr lang="sk-SK" dirty="0" err="1"/>
              <a:t>sanctions</a:t>
            </a:r>
            <a:endParaRPr lang="sk-SK" dirty="0"/>
          </a:p>
          <a:p>
            <a:endParaRPr lang="sk-SK" dirty="0"/>
          </a:p>
          <a:p>
            <a:r>
              <a:rPr lang="sk-SK" dirty="0" err="1"/>
              <a:t>Expulsion</a:t>
            </a:r>
            <a:r>
              <a:rPr lang="sk-SK" dirty="0"/>
              <a:t> – </a:t>
            </a:r>
            <a:r>
              <a:rPr lang="sk-SK" dirty="0" err="1"/>
              <a:t>offensive</a:t>
            </a:r>
            <a:r>
              <a:rPr lang="sk-SK" dirty="0"/>
              <a:t> </a:t>
            </a:r>
            <a:r>
              <a:rPr lang="sk-SK" dirty="0" err="1"/>
              <a:t>conduct</a:t>
            </a:r>
            <a:r>
              <a:rPr lang="sk-SK" dirty="0"/>
              <a:t> – </a:t>
            </a:r>
            <a:r>
              <a:rPr lang="sk-SK" dirty="0" err="1"/>
              <a:t>substitution</a:t>
            </a:r>
            <a:r>
              <a:rPr lang="sk-SK" dirty="0"/>
              <a:t> – </a:t>
            </a:r>
            <a:r>
              <a:rPr lang="sk-SK" dirty="0" err="1"/>
              <a:t>dressing</a:t>
            </a:r>
            <a:r>
              <a:rPr lang="sk-SK" dirty="0"/>
              <a:t> </a:t>
            </a:r>
            <a:r>
              <a:rPr lang="sk-SK" dirty="0" err="1"/>
              <a:t>room</a:t>
            </a:r>
            <a:r>
              <a:rPr lang="sk-SK" dirty="0"/>
              <a:t> </a:t>
            </a:r>
            <a:r>
              <a:rPr lang="sk-SK" dirty="0" err="1"/>
              <a:t>until</a:t>
            </a:r>
            <a:r>
              <a:rPr lang="sk-SK" dirty="0"/>
              <a:t> end of </a:t>
            </a:r>
            <a:r>
              <a:rPr lang="sk-SK" dirty="0" err="1"/>
              <a:t>the</a:t>
            </a:r>
            <a:r>
              <a:rPr lang="sk-SK" dirty="0"/>
              <a:t> set.</a:t>
            </a:r>
          </a:p>
          <a:p>
            <a:endParaRPr lang="sk-SK" dirty="0"/>
          </a:p>
          <a:p>
            <a:r>
              <a:rPr lang="sk-SK" dirty="0" err="1"/>
              <a:t>Disqualification</a:t>
            </a:r>
            <a:r>
              <a:rPr lang="sk-SK" dirty="0"/>
              <a:t> – </a:t>
            </a:r>
            <a:r>
              <a:rPr lang="sk-SK" dirty="0" err="1"/>
              <a:t>aggression</a:t>
            </a:r>
            <a:r>
              <a:rPr lang="sk-SK" dirty="0"/>
              <a:t> – </a:t>
            </a:r>
            <a:r>
              <a:rPr lang="sk-SK" dirty="0" err="1"/>
              <a:t>substitution</a:t>
            </a:r>
            <a:r>
              <a:rPr lang="sk-SK" dirty="0"/>
              <a:t> – </a:t>
            </a:r>
            <a:r>
              <a:rPr lang="sk-SK" dirty="0" err="1"/>
              <a:t>dressing</a:t>
            </a:r>
            <a:r>
              <a:rPr lang="sk-SK" dirty="0"/>
              <a:t> </a:t>
            </a:r>
            <a:r>
              <a:rPr lang="sk-SK" dirty="0" err="1"/>
              <a:t>room</a:t>
            </a:r>
            <a:r>
              <a:rPr lang="sk-SK" dirty="0"/>
              <a:t> </a:t>
            </a:r>
            <a:r>
              <a:rPr lang="sk-SK" dirty="0" err="1"/>
              <a:t>until</a:t>
            </a:r>
            <a:r>
              <a:rPr lang="sk-SK" dirty="0"/>
              <a:t> end of </a:t>
            </a:r>
            <a:r>
              <a:rPr lang="sk-SK" dirty="0" err="1"/>
              <a:t>the</a:t>
            </a:r>
            <a:r>
              <a:rPr lang="sk-SK" dirty="0"/>
              <a:t> </a:t>
            </a:r>
            <a:r>
              <a:rPr lang="sk-SK" dirty="0" err="1"/>
              <a:t>match</a:t>
            </a:r>
            <a:endParaRPr lang="sk-SK" dirty="0"/>
          </a:p>
          <a:p>
            <a:endParaRPr lang="sk-SK" dirty="0"/>
          </a:p>
          <a:p>
            <a:endParaRPr lang="sk-SK" dirty="0"/>
          </a:p>
        </p:txBody>
      </p:sp>
    </p:spTree>
    <p:extLst>
      <p:ext uri="{BB962C8B-B14F-4D97-AF65-F5344CB8AC3E}">
        <p14:creationId xmlns:p14="http://schemas.microsoft.com/office/powerpoint/2010/main" val="34532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9783" y="541065"/>
            <a:ext cx="7272808" cy="685800"/>
          </a:xfrm>
        </p:spPr>
        <p:txBody>
          <a:bodyPr/>
          <a:lstStyle/>
          <a:p>
            <a:r>
              <a:rPr lang="sk-SK" dirty="0"/>
              <a:t>SUBSTITUTION OF EXPELLED/DISQUALIFIED PLAYER</a:t>
            </a:r>
          </a:p>
        </p:txBody>
      </p:sp>
      <p:sp>
        <p:nvSpPr>
          <p:cNvPr id="3" name="Zástupný symbol obsahu 2"/>
          <p:cNvSpPr>
            <a:spLocks noGrp="1"/>
          </p:cNvSpPr>
          <p:nvPr>
            <p:ph idx="1"/>
          </p:nvPr>
        </p:nvSpPr>
        <p:spPr>
          <a:xfrm>
            <a:off x="591791" y="1909217"/>
            <a:ext cx="9505056" cy="4191000"/>
          </a:xfrm>
        </p:spPr>
        <p:txBody>
          <a:bodyPr/>
          <a:lstStyle/>
          <a:p>
            <a:r>
              <a:rPr lang="sk-SK" dirty="0" err="1"/>
              <a:t>Expelled</a:t>
            </a:r>
            <a:r>
              <a:rPr lang="sk-SK" dirty="0"/>
              <a:t>/</a:t>
            </a:r>
            <a:r>
              <a:rPr lang="sk-SK" dirty="0" err="1"/>
              <a:t>disqualified</a:t>
            </a:r>
            <a:r>
              <a:rPr lang="sk-SK" dirty="0"/>
              <a:t> </a:t>
            </a:r>
            <a:r>
              <a:rPr lang="sk-SK" dirty="0" err="1"/>
              <a:t>player</a:t>
            </a:r>
            <a:r>
              <a:rPr lang="sk-SK" dirty="0"/>
              <a:t> on </a:t>
            </a:r>
            <a:r>
              <a:rPr lang="sk-SK" dirty="0" err="1"/>
              <a:t>court</a:t>
            </a:r>
            <a:r>
              <a:rPr lang="sk-SK" dirty="0"/>
              <a:t> – to </a:t>
            </a:r>
            <a:r>
              <a:rPr lang="sk-SK" dirty="0" err="1"/>
              <a:t>be</a:t>
            </a:r>
            <a:r>
              <a:rPr lang="sk-SK" dirty="0"/>
              <a:t> </a:t>
            </a:r>
            <a:r>
              <a:rPr lang="sk-SK" dirty="0" err="1"/>
              <a:t>substituted</a:t>
            </a:r>
            <a:r>
              <a:rPr lang="sk-SK" dirty="0"/>
              <a:t> </a:t>
            </a:r>
            <a:r>
              <a:rPr lang="sk-SK" dirty="0" err="1"/>
              <a:t>immediately</a:t>
            </a:r>
            <a:r>
              <a:rPr lang="sk-SK" dirty="0"/>
              <a:t> (</a:t>
            </a:r>
            <a:r>
              <a:rPr lang="sk-SK" dirty="0" err="1"/>
              <a:t>not</a:t>
            </a:r>
            <a:r>
              <a:rPr lang="sk-SK" dirty="0"/>
              <a:t> </a:t>
            </a:r>
            <a:r>
              <a:rPr lang="sk-SK" dirty="0" err="1"/>
              <a:t>replaced</a:t>
            </a:r>
            <a:r>
              <a:rPr lang="sk-SK" dirty="0"/>
              <a:t> by Libero </a:t>
            </a:r>
            <a:r>
              <a:rPr lang="sk-SK" dirty="0" err="1"/>
              <a:t>player</a:t>
            </a:r>
            <a:r>
              <a:rPr lang="sk-SK" dirty="0"/>
              <a:t>)</a:t>
            </a:r>
          </a:p>
          <a:p>
            <a:r>
              <a:rPr lang="sk-SK" dirty="0" err="1"/>
              <a:t>Regular</a:t>
            </a:r>
            <a:r>
              <a:rPr lang="sk-SK" dirty="0"/>
              <a:t>/</a:t>
            </a:r>
            <a:r>
              <a:rPr lang="sk-SK" dirty="0" err="1"/>
              <a:t>legal</a:t>
            </a:r>
            <a:r>
              <a:rPr lang="sk-SK" dirty="0"/>
              <a:t> </a:t>
            </a:r>
            <a:r>
              <a:rPr lang="sk-SK" dirty="0" err="1"/>
              <a:t>substitution</a:t>
            </a:r>
            <a:endParaRPr lang="sk-SK" dirty="0"/>
          </a:p>
          <a:p>
            <a:r>
              <a:rPr lang="sk-SK" dirty="0"/>
              <a:t>Exceptional substitution – an option for the team, </a:t>
            </a:r>
            <a:r>
              <a:rPr lang="sk-SK"/>
              <a:t>not an obligation</a:t>
            </a:r>
            <a:r>
              <a:rPr lang="sk-SK" dirty="0"/>
              <a:t>!</a:t>
            </a:r>
          </a:p>
          <a:p>
            <a:r>
              <a:rPr lang="sk-SK" dirty="0"/>
              <a:t>Incomplete team for set/match</a:t>
            </a:r>
          </a:p>
        </p:txBody>
      </p:sp>
    </p:spTree>
    <p:extLst>
      <p:ext uri="{BB962C8B-B14F-4D97-AF65-F5344CB8AC3E}">
        <p14:creationId xmlns:p14="http://schemas.microsoft.com/office/powerpoint/2010/main" val="98275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476DC559-1F4D-40C7-9358-014D5A9DF964}"/>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SHOWING A CARD</a:t>
            </a:r>
            <a:endParaRPr lang="en-US" dirty="0">
              <a:latin typeface="Arial" pitchFamily="34" charset="0"/>
            </a:endParaRPr>
          </a:p>
        </p:txBody>
      </p:sp>
      <p:sp>
        <p:nvSpPr>
          <p:cNvPr id="13315" name="Szövegdoboz 2">
            <a:extLst>
              <a:ext uri="{FF2B5EF4-FFF2-40B4-BE49-F238E27FC236}">
                <a16:creationId xmlns:a16="http://schemas.microsoft.com/office/drawing/2014/main" id="{49AA221D-BEA4-4F72-A1AA-E5E10C7E1F0B}"/>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
        <p:nvSpPr>
          <p:cNvPr id="11268" name="Szövegdoboz 28">
            <a:extLst>
              <a:ext uri="{FF2B5EF4-FFF2-40B4-BE49-F238E27FC236}">
                <a16:creationId xmlns:a16="http://schemas.microsoft.com/office/drawing/2014/main" id="{F49017F7-C7E3-4B4C-BA34-528F1D05CCA7}"/>
              </a:ext>
            </a:extLst>
          </p:cNvPr>
          <p:cNvSpPr txBox="1">
            <a:spLocks noChangeArrowheads="1"/>
          </p:cNvSpPr>
          <p:nvPr/>
        </p:nvSpPr>
        <p:spPr bwMode="auto">
          <a:xfrm>
            <a:off x="663575" y="1693863"/>
            <a:ext cx="94329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hu-HU" altLang="sk-SK" dirty="0">
                <a:latin typeface="Arial" panose="020B0604020202020204" pitchFamily="34" charset="0"/>
              </a:rPr>
              <a:t>The team </a:t>
            </a:r>
            <a:r>
              <a:rPr lang="hu-HU" altLang="sk-SK" dirty="0" err="1">
                <a:latin typeface="Arial" panose="020B0604020202020204" pitchFamily="34" charset="0"/>
              </a:rPr>
              <a:t>member</a:t>
            </a:r>
            <a:r>
              <a:rPr lang="hu-HU" altLang="sk-SK" dirty="0">
                <a:latin typeface="Arial" panose="020B0604020202020204" pitchFamily="34" charset="0"/>
              </a:rPr>
              <a:t> </a:t>
            </a:r>
            <a:r>
              <a:rPr lang="hu-HU" altLang="sk-SK" dirty="0" err="1">
                <a:latin typeface="Arial" panose="020B0604020202020204" pitchFamily="34" charset="0"/>
              </a:rPr>
              <a:t>concerned</a:t>
            </a:r>
            <a:r>
              <a:rPr lang="hu-HU" altLang="sk-SK" dirty="0">
                <a:latin typeface="Arial" panose="020B0604020202020204" pitchFamily="34" charset="0"/>
              </a:rPr>
              <a:t> </a:t>
            </a:r>
            <a:r>
              <a:rPr lang="hu-HU" altLang="sk-SK" dirty="0" err="1">
                <a:latin typeface="Arial" panose="020B0604020202020204" pitchFamily="34" charset="0"/>
              </a:rPr>
              <a:t>should</a:t>
            </a:r>
            <a:r>
              <a:rPr lang="hu-HU" altLang="sk-SK" dirty="0">
                <a:latin typeface="Arial" panose="020B0604020202020204" pitchFamily="34" charset="0"/>
              </a:rPr>
              <a:t> be </a:t>
            </a:r>
            <a:r>
              <a:rPr lang="hu-HU" altLang="sk-SK" dirty="0" err="1">
                <a:latin typeface="Arial" panose="020B0604020202020204" pitchFamily="34" charset="0"/>
              </a:rPr>
              <a:t>clearly</a:t>
            </a:r>
            <a:r>
              <a:rPr lang="hu-HU" altLang="sk-SK" dirty="0">
                <a:latin typeface="Arial" panose="020B0604020202020204" pitchFamily="34" charset="0"/>
              </a:rPr>
              <a:t> </a:t>
            </a:r>
            <a:r>
              <a:rPr lang="hu-HU" altLang="sk-SK" dirty="0" err="1">
                <a:latin typeface="Arial" panose="020B0604020202020204" pitchFamily="34" charset="0"/>
              </a:rPr>
              <a:t>indicated</a:t>
            </a:r>
            <a:r>
              <a:rPr lang="hu-HU" altLang="sk-SK" dirty="0">
                <a:latin typeface="Arial" panose="020B0604020202020204" pitchFamily="34" charset="0"/>
              </a:rPr>
              <a:t> </a:t>
            </a:r>
            <a:r>
              <a:rPr lang="hu-HU" altLang="sk-SK" dirty="0" err="1">
                <a:latin typeface="Arial" panose="020B0604020202020204" pitchFamily="34" charset="0"/>
              </a:rPr>
              <a:t>for</a:t>
            </a:r>
            <a:r>
              <a:rPr lang="hu-HU" altLang="sk-SK" dirty="0">
                <a:latin typeface="Arial" panose="020B0604020202020204" pitchFamily="34" charset="0"/>
              </a:rPr>
              <a:t> </a:t>
            </a:r>
            <a:r>
              <a:rPr lang="hu-HU" altLang="sk-SK" dirty="0" err="1">
                <a:latin typeface="Arial" panose="020B0604020202020204" pitchFamily="34" charset="0"/>
              </a:rPr>
              <a:t>the</a:t>
            </a:r>
            <a:r>
              <a:rPr lang="hu-HU" altLang="sk-SK" dirty="0">
                <a:latin typeface="Arial" panose="020B0604020202020204" pitchFamily="34" charset="0"/>
              </a:rPr>
              <a:t> team, 2</a:t>
            </a:r>
            <a:r>
              <a:rPr lang="hu-HU" altLang="sk-SK" baseline="30000" dirty="0">
                <a:latin typeface="Arial" panose="020B0604020202020204" pitchFamily="34" charset="0"/>
              </a:rPr>
              <a:t>nd</a:t>
            </a:r>
            <a:r>
              <a:rPr lang="hu-HU" altLang="sk-SK" dirty="0">
                <a:latin typeface="Arial" panose="020B0604020202020204" pitchFamily="34" charset="0"/>
              </a:rPr>
              <a:t> </a:t>
            </a:r>
            <a:r>
              <a:rPr lang="hu-HU" altLang="sk-SK" dirty="0" err="1">
                <a:latin typeface="Arial" panose="020B0604020202020204" pitchFamily="34" charset="0"/>
              </a:rPr>
              <a:t>referee</a:t>
            </a:r>
            <a:r>
              <a:rPr lang="hu-HU" altLang="sk-SK" dirty="0">
                <a:latin typeface="Arial" panose="020B0604020202020204" pitchFamily="34" charset="0"/>
              </a:rPr>
              <a:t> and </a:t>
            </a:r>
            <a:r>
              <a:rPr lang="hu-HU" altLang="sk-SK" dirty="0" err="1">
                <a:latin typeface="Arial" panose="020B0604020202020204" pitchFamily="34" charset="0"/>
              </a:rPr>
              <a:t>all</a:t>
            </a:r>
            <a:r>
              <a:rPr lang="hu-HU" altLang="sk-SK" dirty="0">
                <a:latin typeface="Arial" panose="020B0604020202020204" pitchFamily="34" charset="0"/>
              </a:rPr>
              <a:t> </a:t>
            </a:r>
            <a:r>
              <a:rPr lang="hu-HU" altLang="sk-SK" dirty="0" err="1">
                <a:latin typeface="Arial" panose="020B0604020202020204" pitchFamily="34" charset="0"/>
              </a:rPr>
              <a:t>the</a:t>
            </a:r>
            <a:r>
              <a:rPr lang="hu-HU" altLang="sk-SK" dirty="0">
                <a:latin typeface="Arial" panose="020B0604020202020204" pitchFamily="34" charset="0"/>
              </a:rPr>
              <a:t> </a:t>
            </a:r>
            <a:r>
              <a:rPr lang="hu-HU" altLang="sk-SK" dirty="0" err="1">
                <a:latin typeface="Arial" panose="020B0604020202020204" pitchFamily="34" charset="0"/>
              </a:rPr>
              <a:t>public</a:t>
            </a:r>
            <a:r>
              <a:rPr lang="hu-HU" altLang="sk-SK" dirty="0">
                <a:latin typeface="Arial" panose="020B0604020202020204" pitchFamily="34" charset="0"/>
              </a:rPr>
              <a:t>.</a:t>
            </a:r>
            <a:endParaRPr lang="en-US" altLang="sk-SK" dirty="0">
              <a:latin typeface="Arial" panose="020B0604020202020204" pitchFamily="34" charset="0"/>
            </a:endParaRPr>
          </a:p>
        </p:txBody>
      </p:sp>
      <p:sp>
        <p:nvSpPr>
          <p:cNvPr id="7" name="Szövegdoboz 28">
            <a:extLst>
              <a:ext uri="{FF2B5EF4-FFF2-40B4-BE49-F238E27FC236}">
                <a16:creationId xmlns:a16="http://schemas.microsoft.com/office/drawing/2014/main" id="{11349632-C732-4207-A37F-FD8232CD0CA5}"/>
              </a:ext>
            </a:extLst>
          </p:cNvPr>
          <p:cNvSpPr txBox="1">
            <a:spLocks noChangeArrowheads="1"/>
          </p:cNvSpPr>
          <p:nvPr/>
        </p:nvSpPr>
        <p:spPr bwMode="auto">
          <a:xfrm>
            <a:off x="663575" y="2989263"/>
            <a:ext cx="9432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hu-HU" altLang="sk-SK" dirty="0" err="1">
                <a:latin typeface="Arial" panose="020B0604020202020204" pitchFamily="34" charset="0"/>
              </a:rPr>
              <a:t>Player</a:t>
            </a:r>
            <a:r>
              <a:rPr lang="hu-HU" altLang="sk-SK" dirty="0">
                <a:latin typeface="Arial" panose="020B0604020202020204" pitchFamily="34" charset="0"/>
              </a:rPr>
              <a:t> </a:t>
            </a:r>
            <a:r>
              <a:rPr lang="hu-HU" altLang="sk-SK" dirty="0" err="1">
                <a:latin typeface="Arial" panose="020B0604020202020204" pitchFamily="34" charset="0"/>
              </a:rPr>
              <a:t>on</a:t>
            </a:r>
            <a:r>
              <a:rPr lang="hu-HU" altLang="sk-SK" dirty="0">
                <a:latin typeface="Arial" panose="020B0604020202020204" pitchFamily="34" charset="0"/>
              </a:rPr>
              <a:t> </a:t>
            </a:r>
            <a:r>
              <a:rPr lang="hu-HU" altLang="sk-SK" dirty="0" err="1">
                <a:latin typeface="Arial" panose="020B0604020202020204" pitchFamily="34" charset="0"/>
              </a:rPr>
              <a:t>the</a:t>
            </a:r>
            <a:r>
              <a:rPr lang="hu-HU" altLang="sk-SK" dirty="0">
                <a:latin typeface="Arial" panose="020B0604020202020204" pitchFamily="34" charset="0"/>
              </a:rPr>
              <a:t> </a:t>
            </a:r>
            <a:r>
              <a:rPr lang="hu-HU" altLang="sk-SK" dirty="0" err="1">
                <a:latin typeface="Arial" panose="020B0604020202020204" pitchFamily="34" charset="0"/>
              </a:rPr>
              <a:t>court</a:t>
            </a:r>
            <a:r>
              <a:rPr lang="hu-HU" altLang="sk-SK" dirty="0">
                <a:latin typeface="Arial" panose="020B0604020202020204" pitchFamily="34" charset="0"/>
              </a:rPr>
              <a:t>: </a:t>
            </a:r>
            <a:r>
              <a:rPr lang="hu-HU" altLang="sk-SK" dirty="0" err="1">
                <a:latin typeface="Arial" panose="020B0604020202020204" pitchFamily="34" charset="0"/>
              </a:rPr>
              <a:t>instructed</a:t>
            </a:r>
            <a:r>
              <a:rPr lang="hu-HU" altLang="sk-SK" dirty="0">
                <a:latin typeface="Arial" panose="020B0604020202020204" pitchFamily="34" charset="0"/>
              </a:rPr>
              <a:t> </a:t>
            </a:r>
            <a:r>
              <a:rPr lang="hu-HU" altLang="sk-SK" dirty="0" err="1">
                <a:latin typeface="Arial" panose="020B0604020202020204" pitchFamily="34" charset="0"/>
              </a:rPr>
              <a:t>to</a:t>
            </a:r>
            <a:r>
              <a:rPr lang="hu-HU" altLang="sk-SK" dirty="0">
                <a:latin typeface="Arial" panose="020B0604020202020204" pitchFamily="34" charset="0"/>
              </a:rPr>
              <a:t> </a:t>
            </a:r>
            <a:r>
              <a:rPr lang="hu-HU" altLang="sk-SK" dirty="0" err="1">
                <a:latin typeface="Arial" panose="020B0604020202020204" pitchFamily="34" charset="0"/>
              </a:rPr>
              <a:t>approach</a:t>
            </a:r>
            <a:r>
              <a:rPr lang="hu-HU" altLang="sk-SK" dirty="0">
                <a:latin typeface="Arial" panose="020B0604020202020204" pitchFamily="34" charset="0"/>
              </a:rPr>
              <a:t> </a:t>
            </a:r>
            <a:r>
              <a:rPr lang="hu-HU" altLang="sk-SK" dirty="0" err="1">
                <a:latin typeface="Arial" panose="020B0604020202020204" pitchFamily="34" charset="0"/>
              </a:rPr>
              <a:t>referee’s</a:t>
            </a:r>
            <a:r>
              <a:rPr lang="hu-HU" altLang="sk-SK" dirty="0">
                <a:latin typeface="Arial" panose="020B0604020202020204" pitchFamily="34" charset="0"/>
              </a:rPr>
              <a:t> stand.</a:t>
            </a:r>
            <a:endParaRPr lang="en-US" altLang="sk-SK" dirty="0">
              <a:latin typeface="Arial" panose="020B0604020202020204" pitchFamily="34" charset="0"/>
            </a:endParaRPr>
          </a:p>
        </p:txBody>
      </p:sp>
      <p:sp>
        <p:nvSpPr>
          <p:cNvPr id="8" name="Szövegdoboz 28">
            <a:extLst>
              <a:ext uri="{FF2B5EF4-FFF2-40B4-BE49-F238E27FC236}">
                <a16:creationId xmlns:a16="http://schemas.microsoft.com/office/drawing/2014/main" id="{208EA98E-1329-4287-89DB-8EE0B3B3E6DD}"/>
              </a:ext>
            </a:extLst>
          </p:cNvPr>
          <p:cNvSpPr txBox="1">
            <a:spLocks noChangeArrowheads="1"/>
          </p:cNvSpPr>
          <p:nvPr/>
        </p:nvSpPr>
        <p:spPr bwMode="auto">
          <a:xfrm>
            <a:off x="663575" y="3709988"/>
            <a:ext cx="9432925"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hu-HU" altLang="sk-SK" dirty="0">
                <a:latin typeface="Arial" panose="020B0604020202020204" pitchFamily="34" charset="0"/>
              </a:rPr>
              <a:t>Team </a:t>
            </a:r>
            <a:r>
              <a:rPr lang="hu-HU" altLang="sk-SK" dirty="0" err="1">
                <a:latin typeface="Arial" panose="020B0604020202020204" pitchFamily="34" charset="0"/>
              </a:rPr>
              <a:t>member</a:t>
            </a:r>
            <a:r>
              <a:rPr lang="hu-HU" altLang="sk-SK" dirty="0">
                <a:latin typeface="Arial" panose="020B0604020202020204" pitchFamily="34" charset="0"/>
              </a:rPr>
              <a:t> </a:t>
            </a:r>
            <a:r>
              <a:rPr lang="hu-HU" altLang="sk-SK" dirty="0" err="1">
                <a:latin typeface="Arial" panose="020B0604020202020204" pitchFamily="34" charset="0"/>
              </a:rPr>
              <a:t>not</a:t>
            </a:r>
            <a:r>
              <a:rPr lang="hu-HU" altLang="sk-SK" dirty="0">
                <a:latin typeface="Arial" panose="020B0604020202020204" pitchFamily="34" charset="0"/>
              </a:rPr>
              <a:t> </a:t>
            </a:r>
            <a:r>
              <a:rPr lang="hu-HU" altLang="sk-SK" dirty="0" err="1">
                <a:latin typeface="Arial" panose="020B0604020202020204" pitchFamily="34" charset="0"/>
              </a:rPr>
              <a:t>on</a:t>
            </a:r>
            <a:r>
              <a:rPr lang="hu-HU" altLang="sk-SK" dirty="0">
                <a:latin typeface="Arial" panose="020B0604020202020204" pitchFamily="34" charset="0"/>
              </a:rPr>
              <a:t> </a:t>
            </a:r>
            <a:r>
              <a:rPr lang="hu-HU" altLang="sk-SK" dirty="0" err="1">
                <a:latin typeface="Arial" panose="020B0604020202020204" pitchFamily="34" charset="0"/>
              </a:rPr>
              <a:t>the</a:t>
            </a:r>
            <a:r>
              <a:rPr lang="hu-HU" altLang="sk-SK" dirty="0">
                <a:latin typeface="Arial" panose="020B0604020202020204" pitchFamily="34" charset="0"/>
              </a:rPr>
              <a:t> </a:t>
            </a:r>
            <a:r>
              <a:rPr lang="hu-HU" altLang="sk-SK" dirty="0" err="1">
                <a:latin typeface="Arial" panose="020B0604020202020204" pitchFamily="34" charset="0"/>
              </a:rPr>
              <a:t>court</a:t>
            </a:r>
            <a:r>
              <a:rPr lang="hu-HU" altLang="sk-SK" dirty="0">
                <a:latin typeface="Arial" panose="020B0604020202020204" pitchFamily="34" charset="0"/>
              </a:rPr>
              <a:t>: </a:t>
            </a:r>
            <a:r>
              <a:rPr lang="hu-HU" altLang="sk-SK" dirty="0" err="1">
                <a:latin typeface="Arial" panose="020B0604020202020204" pitchFamily="34" charset="0"/>
              </a:rPr>
              <a:t>informed</a:t>
            </a:r>
            <a:r>
              <a:rPr lang="hu-HU" altLang="sk-SK" dirty="0">
                <a:latin typeface="Arial" panose="020B0604020202020204" pitchFamily="34" charset="0"/>
              </a:rPr>
              <a:t> </a:t>
            </a:r>
            <a:r>
              <a:rPr lang="hu-HU" altLang="sk-SK" dirty="0" err="1">
                <a:latin typeface="Arial" panose="020B0604020202020204" pitchFamily="34" charset="0"/>
              </a:rPr>
              <a:t>through</a:t>
            </a:r>
            <a:r>
              <a:rPr lang="hu-HU" altLang="sk-SK" dirty="0">
                <a:latin typeface="Arial" panose="020B0604020202020204" pitchFamily="34" charset="0"/>
              </a:rPr>
              <a:t> </a:t>
            </a:r>
            <a:r>
              <a:rPr lang="hu-HU" altLang="sk-SK" dirty="0" err="1">
                <a:latin typeface="Arial" panose="020B0604020202020204" pitchFamily="34" charset="0"/>
              </a:rPr>
              <a:t>the</a:t>
            </a:r>
            <a:r>
              <a:rPr lang="hu-HU" altLang="sk-SK" dirty="0">
                <a:latin typeface="Arial" panose="020B0604020202020204" pitchFamily="34" charset="0"/>
              </a:rPr>
              <a:t> game </a:t>
            </a:r>
            <a:r>
              <a:rPr lang="hu-HU" altLang="sk-SK" dirty="0" err="1">
                <a:latin typeface="Arial" panose="020B0604020202020204" pitchFamily="34" charset="0"/>
              </a:rPr>
              <a:t>captain</a:t>
            </a:r>
            <a:r>
              <a:rPr lang="hu-HU" altLang="sk-SK" dirty="0">
                <a:latin typeface="Arial" panose="020B0604020202020204" pitchFamily="34" charset="0"/>
              </a:rPr>
              <a:t>. Must </a:t>
            </a:r>
            <a:r>
              <a:rPr lang="hu-HU" altLang="sk-SK" dirty="0" err="1">
                <a:latin typeface="Arial" panose="020B0604020202020204" pitchFamily="34" charset="0"/>
              </a:rPr>
              <a:t>acknowlegde</a:t>
            </a:r>
            <a:r>
              <a:rPr lang="hu-HU" altLang="sk-SK" dirty="0">
                <a:latin typeface="Arial" panose="020B0604020202020204" pitchFamily="34" charset="0"/>
              </a:rPr>
              <a:t> </a:t>
            </a:r>
            <a:r>
              <a:rPr lang="hu-HU" altLang="sk-SK" dirty="0" err="1">
                <a:latin typeface="Arial" panose="020B0604020202020204" pitchFamily="34" charset="0"/>
              </a:rPr>
              <a:t>the</a:t>
            </a:r>
            <a:r>
              <a:rPr lang="hu-HU" altLang="sk-SK" dirty="0">
                <a:latin typeface="Arial" panose="020B0604020202020204" pitchFamily="34" charset="0"/>
              </a:rPr>
              <a:t> </a:t>
            </a:r>
            <a:r>
              <a:rPr lang="hu-HU" altLang="sk-SK" dirty="0" err="1">
                <a:latin typeface="Arial" panose="020B0604020202020204" pitchFamily="34" charset="0"/>
              </a:rPr>
              <a:t>sanction</a:t>
            </a:r>
            <a:r>
              <a:rPr lang="hu-HU" altLang="sk-SK" dirty="0">
                <a:latin typeface="Arial" panose="020B0604020202020204" pitchFamily="34" charset="0"/>
              </a:rPr>
              <a:t> </a:t>
            </a:r>
            <a:r>
              <a:rPr lang="hu-HU" altLang="sk-SK" dirty="0" err="1">
                <a:latin typeface="Arial" panose="020B0604020202020204" pitchFamily="34" charset="0"/>
              </a:rPr>
              <a:t>by</a:t>
            </a:r>
            <a:r>
              <a:rPr lang="hu-HU" altLang="sk-SK" dirty="0">
                <a:latin typeface="Arial" panose="020B0604020202020204" pitchFamily="34" charset="0"/>
              </a:rPr>
              <a:t> </a:t>
            </a:r>
            <a:r>
              <a:rPr lang="hu-HU" altLang="sk-SK" dirty="0" err="1">
                <a:latin typeface="Arial" panose="020B0604020202020204" pitchFamily="34" charset="0"/>
              </a:rPr>
              <a:t>raising</a:t>
            </a:r>
            <a:r>
              <a:rPr lang="hu-HU" altLang="sk-SK" dirty="0">
                <a:latin typeface="Arial" panose="020B0604020202020204" pitchFamily="34" charset="0"/>
              </a:rPr>
              <a:t> </a:t>
            </a:r>
            <a:r>
              <a:rPr lang="hu-HU" altLang="sk-SK" dirty="0" err="1">
                <a:latin typeface="Arial" panose="020B0604020202020204" pitchFamily="34" charset="0"/>
              </a:rPr>
              <a:t>his</a:t>
            </a:r>
            <a:r>
              <a:rPr lang="hu-HU" altLang="sk-SK" dirty="0">
                <a:latin typeface="Arial" panose="020B0604020202020204" pitchFamily="34" charset="0"/>
              </a:rPr>
              <a:t>/</a:t>
            </a:r>
            <a:r>
              <a:rPr lang="hu-HU" altLang="sk-SK" dirty="0" err="1">
                <a:latin typeface="Arial" panose="020B0604020202020204" pitchFamily="34" charset="0"/>
              </a:rPr>
              <a:t>her</a:t>
            </a:r>
            <a:r>
              <a:rPr lang="hu-HU" altLang="sk-SK" dirty="0">
                <a:latin typeface="Arial" panose="020B0604020202020204" pitchFamily="34" charset="0"/>
              </a:rPr>
              <a:t> </a:t>
            </a:r>
            <a:r>
              <a:rPr lang="hu-HU" altLang="sk-SK" dirty="0" err="1">
                <a:latin typeface="Arial" panose="020B0604020202020204" pitchFamily="34" charset="0"/>
              </a:rPr>
              <a:t>hand</a:t>
            </a:r>
            <a:r>
              <a:rPr lang="hu-HU" altLang="sk-SK" dirty="0">
                <a:latin typeface="Arial" panose="020B0604020202020204" pitchFamily="34" charset="0"/>
              </a:rPr>
              <a:t>.</a:t>
            </a:r>
            <a:endParaRPr lang="en-US" altLang="sk-SK" dirty="0">
              <a:latin typeface="Arial" panose="020B0604020202020204" pitchFamily="34" charset="0"/>
            </a:endParaRPr>
          </a:p>
        </p:txBody>
      </p:sp>
      <p:sp>
        <p:nvSpPr>
          <p:cNvPr id="9" name="Szövegdoboz 28">
            <a:extLst>
              <a:ext uri="{FF2B5EF4-FFF2-40B4-BE49-F238E27FC236}">
                <a16:creationId xmlns:a16="http://schemas.microsoft.com/office/drawing/2014/main" id="{3A850E97-AF54-470D-B5E3-4E4F7C916E44}"/>
              </a:ext>
            </a:extLst>
          </p:cNvPr>
          <p:cNvSpPr txBox="1">
            <a:spLocks noChangeArrowheads="1"/>
          </p:cNvSpPr>
          <p:nvPr/>
        </p:nvSpPr>
        <p:spPr bwMode="auto">
          <a:xfrm>
            <a:off x="663575" y="4984711"/>
            <a:ext cx="9432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hu-HU" altLang="sk-SK" dirty="0" err="1">
                <a:latin typeface="Arial" panose="020B0604020202020204" pitchFamily="34" charset="0"/>
              </a:rPr>
              <a:t>Active</a:t>
            </a:r>
            <a:r>
              <a:rPr lang="hu-HU" altLang="sk-SK" dirty="0">
                <a:latin typeface="Arial" panose="020B0604020202020204" pitchFamily="34" charset="0"/>
              </a:rPr>
              <a:t> </a:t>
            </a:r>
            <a:r>
              <a:rPr lang="hu-HU" altLang="sk-SK" dirty="0" err="1">
                <a:latin typeface="Arial" panose="020B0604020202020204" pitchFamily="34" charset="0"/>
              </a:rPr>
              <a:t>use</a:t>
            </a:r>
            <a:r>
              <a:rPr lang="hu-HU" altLang="sk-SK" dirty="0">
                <a:latin typeface="Arial" panose="020B0604020202020204" pitchFamily="34" charset="0"/>
              </a:rPr>
              <a:t> of </a:t>
            </a:r>
            <a:r>
              <a:rPr lang="hu-HU" altLang="sk-SK" dirty="0" err="1">
                <a:latin typeface="Arial" panose="020B0604020202020204" pitchFamily="34" charset="0"/>
              </a:rPr>
              <a:t>communication</a:t>
            </a:r>
            <a:r>
              <a:rPr lang="hu-HU" altLang="sk-SK" dirty="0">
                <a:latin typeface="Arial" panose="020B0604020202020204" pitchFamily="34" charset="0"/>
              </a:rPr>
              <a:t> </a:t>
            </a:r>
            <a:r>
              <a:rPr lang="hu-HU" altLang="sk-SK" dirty="0" err="1">
                <a:latin typeface="Arial" panose="020B0604020202020204" pitchFamily="34" charset="0"/>
              </a:rPr>
              <a:t>system</a:t>
            </a:r>
            <a:r>
              <a:rPr lang="hu-HU" altLang="sk-SK" dirty="0">
                <a:latin typeface="Arial" panose="020B0604020202020204" pitchFamily="34" charset="0"/>
              </a:rPr>
              <a:t> is </a:t>
            </a:r>
            <a:r>
              <a:rPr lang="hu-HU" altLang="sk-SK" dirty="0" err="1">
                <a:latin typeface="Arial" panose="020B0604020202020204" pitchFamily="34" charset="0"/>
              </a:rPr>
              <a:t>recommended</a:t>
            </a:r>
            <a:r>
              <a:rPr lang="hu-HU" altLang="sk-SK" dirty="0">
                <a:latin typeface="Arial" panose="020B0604020202020204" pitchFamily="34" charset="0"/>
              </a:rPr>
              <a:t>.</a:t>
            </a:r>
            <a:endParaRPr lang="en-US" altLang="sk-SK" dirty="0">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repeatCount="indefinite" fill="hold" grpId="0" nodeType="clickEffect">
                                  <p:stCondLst>
                                    <p:cond delay="0"/>
                                  </p:stCondLst>
                                  <p:childTnLst>
                                    <p:set>
                                      <p:cBhvr>
                                        <p:cTn id="10" dur="2000">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repeatCount="indefinite" fill="hold" grpId="0" nodeType="clickEffect">
                                  <p:stCondLst>
                                    <p:cond delay="0"/>
                                  </p:stCondLst>
                                  <p:childTnLst>
                                    <p:set>
                                      <p:cBhvr>
                                        <p:cTn id="14" dur="1000">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repeatCount="indefinite" fill="hold" grpId="0" nodeType="clickEffect">
                                  <p:stCondLst>
                                    <p:cond delay="0"/>
                                  </p:stCondLst>
                                  <p:childTnLst>
                                    <p:set>
                                      <p:cBhvr>
                                        <p:cTn id="18" dur="1000">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7" grpId="0" build="p"/>
      <p:bldP spid="8"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54DE13E2-C713-408A-A7BA-ED61FD814B23}"/>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SHOWING A CARD</a:t>
            </a:r>
            <a:endParaRPr lang="en-US" b="1" cap="all" dirty="0">
              <a:latin typeface="Arial" charset="0"/>
              <a:cs typeface="Arial" charset="0"/>
            </a:endParaRPr>
          </a:p>
        </p:txBody>
      </p:sp>
      <p:sp>
        <p:nvSpPr>
          <p:cNvPr id="2052" name="Szövegdoboz 2">
            <a:extLst>
              <a:ext uri="{FF2B5EF4-FFF2-40B4-BE49-F238E27FC236}">
                <a16:creationId xmlns:a16="http://schemas.microsoft.com/office/drawing/2014/main" id="{9282359C-4F31-42C9-B451-296C16CF4FCB}"/>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Tree>
    <p:custDataLst>
      <p:tags r:id="rId2"/>
    </p:custDataLst>
    <p:controls>
      <mc:AlternateContent xmlns:mc="http://schemas.openxmlformats.org/markup-compatibility/2006">
        <mc:Choice xmlns:v="urn:schemas-microsoft-com:vml" Requires="v">
          <p:control spid="2077" r:id="rId3" imgW="9647619" imgH="5423352"/>
        </mc:Choice>
        <mc:Fallback>
          <p:control r:id="rId3" imgW="9647619" imgH="5423352">
            <p:pic>
              <p:nvPicPr>
                <p:cNvPr id="2050" name="s326e6319b83408389d5bc8d10a87a67">
                  <a:extLst>
                    <a:ext uri="{FF2B5EF4-FFF2-40B4-BE49-F238E27FC236}">
                      <a16:creationId xmlns:a16="http://schemas.microsoft.com/office/drawing/2014/main" id="{F88EF3A6-EABB-4D91-B7E1-C7008EC1CBD5}"/>
                    </a:ext>
                  </a:extLst>
                </p:cNvPr>
                <p:cNvPicPr preferRelativeResize="0">
                  <a:picLocks noChangeAspect="1" noChangeArrowheads="1" noChangeShapeType="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92138" y="1549400"/>
                  <a:ext cx="9648825" cy="54229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3D3ECDBB-BBD0-4EF4-91CB-C5FA38F937FD}"/>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SHOWING A CARD</a:t>
            </a:r>
            <a:endParaRPr lang="en-US" b="1" cap="all" dirty="0">
              <a:latin typeface="Arial" charset="0"/>
              <a:cs typeface="Arial" charset="0"/>
            </a:endParaRPr>
          </a:p>
        </p:txBody>
      </p:sp>
      <p:sp>
        <p:nvSpPr>
          <p:cNvPr id="3076" name="Szövegdoboz 2">
            <a:extLst>
              <a:ext uri="{FF2B5EF4-FFF2-40B4-BE49-F238E27FC236}">
                <a16:creationId xmlns:a16="http://schemas.microsoft.com/office/drawing/2014/main" id="{C019EC9A-42EB-4840-9638-AF241B35C3DB}"/>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Tree>
    <p:custDataLst>
      <p:tags r:id="rId2"/>
    </p:custDataLst>
    <p:controls>
      <mc:AlternateContent xmlns:mc="http://schemas.openxmlformats.org/markup-compatibility/2006">
        <mc:Choice xmlns:v="urn:schemas-microsoft-com:vml" Requires="v">
          <p:control spid="3101" r:id="rId3" imgW="9361905" imgH="5261319"/>
        </mc:Choice>
        <mc:Fallback>
          <p:control r:id="rId3" imgW="9361905" imgH="5261319">
            <p:pic>
              <p:nvPicPr>
                <p:cNvPr id="3074" name="s94b37910be14784a3b7dc4f74d2b7db">
                  <a:extLst>
                    <a:ext uri="{FF2B5EF4-FFF2-40B4-BE49-F238E27FC236}">
                      <a16:creationId xmlns:a16="http://schemas.microsoft.com/office/drawing/2014/main" id="{94C89CA0-DEFD-4EC3-8A81-3E22933BE272}"/>
                    </a:ext>
                  </a:extLst>
                </p:cNvPr>
                <p:cNvPicPr preferRelativeResize="0">
                  <a:picLocks noChangeAspect="1" noChangeArrowheads="1" noChangeShapeType="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63575" y="1608138"/>
                  <a:ext cx="9361488" cy="526097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E19C2F4D-70C7-43C7-B851-083EE0ED43B6}"/>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SHOWING A CARD</a:t>
            </a:r>
            <a:endParaRPr lang="en-US" dirty="0">
              <a:latin typeface="Arial" pitchFamily="34" charset="0"/>
            </a:endParaRPr>
          </a:p>
        </p:txBody>
      </p:sp>
      <p:sp>
        <p:nvSpPr>
          <p:cNvPr id="14339" name="Szövegdoboz 2">
            <a:extLst>
              <a:ext uri="{FF2B5EF4-FFF2-40B4-BE49-F238E27FC236}">
                <a16:creationId xmlns:a16="http://schemas.microsoft.com/office/drawing/2014/main" id="{01E4EDFF-9F41-46AD-B67B-1B2E0A303587}"/>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
        <p:nvSpPr>
          <p:cNvPr id="14340" name="Szövegdoboz 28">
            <a:extLst>
              <a:ext uri="{FF2B5EF4-FFF2-40B4-BE49-F238E27FC236}">
                <a16:creationId xmlns:a16="http://schemas.microsoft.com/office/drawing/2014/main" id="{D70234C5-4AD5-4C45-BBFE-0A92EEC67F3F}"/>
              </a:ext>
            </a:extLst>
          </p:cNvPr>
          <p:cNvSpPr txBox="1">
            <a:spLocks noChangeArrowheads="1"/>
          </p:cNvSpPr>
          <p:nvPr/>
        </p:nvSpPr>
        <p:spPr bwMode="auto">
          <a:xfrm>
            <a:off x="663575" y="2309813"/>
            <a:ext cx="9432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hu-HU" altLang="sk-SK">
                <a:latin typeface="Arial" panose="020B0604020202020204" pitchFamily="34" charset="0"/>
              </a:rPr>
              <a:t>„I warn you / I warn (coach, player number x, etc.). Your team has reach the sanctioning level.”</a:t>
            </a:r>
          </a:p>
          <a:p>
            <a:pPr lvl="1" algn="just">
              <a:lnSpc>
                <a:spcPct val="150000"/>
              </a:lnSpc>
            </a:pPr>
            <a:r>
              <a:rPr lang="hu-HU" altLang="sk-SK">
                <a:latin typeface="Arial" panose="020B0604020202020204" pitchFamily="34" charset="0"/>
              </a:rPr>
              <a:t>„I give you a penalty / I give a penalty to (coach, player number x, etc.)”</a:t>
            </a:r>
          </a:p>
          <a:p>
            <a:pPr lvl="1" algn="just">
              <a:lnSpc>
                <a:spcPct val="150000"/>
              </a:lnSpc>
            </a:pPr>
            <a:r>
              <a:rPr lang="hu-HU" altLang="sk-SK">
                <a:latin typeface="Arial" panose="020B0604020202020204" pitchFamily="34" charset="0"/>
              </a:rPr>
              <a:t>„I expel/disqualify you / I expel/disqualify (coach, player number x, etc.)</a:t>
            </a:r>
            <a:endParaRPr lang="en-US" altLang="sk-SK">
              <a:latin typeface="Arial" panose="020B0604020202020204" pitchFamily="34" charset="0"/>
            </a:endParaRPr>
          </a:p>
        </p:txBody>
      </p:sp>
      <p:sp>
        <p:nvSpPr>
          <p:cNvPr id="6" name="Téglalap 5">
            <a:extLst>
              <a:ext uri="{FF2B5EF4-FFF2-40B4-BE49-F238E27FC236}">
                <a16:creationId xmlns:a16="http://schemas.microsoft.com/office/drawing/2014/main" id="{6AACC7D7-60E4-49CC-8378-9CC77CACF26C}"/>
              </a:ext>
            </a:extLst>
          </p:cNvPr>
          <p:cNvSpPr/>
          <p:nvPr/>
        </p:nvSpPr>
        <p:spPr>
          <a:xfrm>
            <a:off x="879475" y="1549400"/>
            <a:ext cx="1943100" cy="461963"/>
          </a:xfrm>
          <a:prstGeom prst="rect">
            <a:avLst/>
          </a:prstGeom>
        </p:spPr>
        <p:txBody>
          <a:bodyPr wrap="none">
            <a:spAutoFit/>
          </a:bodyPr>
          <a:lstStyle/>
          <a:p>
            <a:pPr>
              <a:defRPr/>
            </a:pPr>
            <a:r>
              <a:rPr lang="pl-PL" b="1" cap="all" dirty="0">
                <a:latin typeface="Arial" charset="0"/>
                <a:cs typeface="Arial" charset="0"/>
              </a:rPr>
              <a:t>W</a:t>
            </a:r>
            <a:r>
              <a:rPr lang="pl-PL" b="1" dirty="0">
                <a:latin typeface="Arial" charset="0"/>
                <a:cs typeface="Arial" charset="0"/>
              </a:rPr>
              <a:t>hat to tell:</a:t>
            </a:r>
            <a:endParaRPr lang="hu-HU" dirty="0">
              <a:cs typeface="Arial"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F4E042-6660-4F96-A5C7-DA14953496BB}"/>
              </a:ext>
            </a:extLst>
          </p:cNvPr>
          <p:cNvSpPr>
            <a:spLocks noGrp="1"/>
          </p:cNvSpPr>
          <p:nvPr>
            <p:ph type="title"/>
          </p:nvPr>
        </p:nvSpPr>
        <p:spPr>
          <a:xfrm>
            <a:off x="519783" y="590550"/>
            <a:ext cx="8458200" cy="685800"/>
          </a:xfrm>
        </p:spPr>
        <p:txBody>
          <a:bodyPr/>
          <a:lstStyle/>
          <a:p>
            <a:r>
              <a:rPr lang="sk-SK" dirty="0"/>
              <a:t>SHOWING A CARD</a:t>
            </a:r>
          </a:p>
        </p:txBody>
      </p:sp>
      <p:sp>
        <p:nvSpPr>
          <p:cNvPr id="3" name="Zástupný objekt pre obsah 2">
            <a:extLst>
              <a:ext uri="{FF2B5EF4-FFF2-40B4-BE49-F238E27FC236}">
                <a16:creationId xmlns:a16="http://schemas.microsoft.com/office/drawing/2014/main" id="{7AD2E93B-5695-426E-A953-C70A71CA486A}"/>
              </a:ext>
            </a:extLst>
          </p:cNvPr>
          <p:cNvSpPr>
            <a:spLocks noGrp="1"/>
          </p:cNvSpPr>
          <p:nvPr>
            <p:ph idx="1"/>
          </p:nvPr>
        </p:nvSpPr>
        <p:spPr/>
        <p:txBody>
          <a:bodyPr/>
          <a:lstStyle/>
          <a:p>
            <a:r>
              <a:rPr lang="sk-SK" dirty="0"/>
              <a:t>Video for expulsion</a:t>
            </a:r>
          </a:p>
        </p:txBody>
      </p:sp>
    </p:spTree>
    <p:extLst>
      <p:ext uri="{BB962C8B-B14F-4D97-AF65-F5344CB8AC3E}">
        <p14:creationId xmlns:p14="http://schemas.microsoft.com/office/powerpoint/2010/main" val="20403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273951-2998-4BF8-A53B-169000575ED4}"/>
              </a:ext>
            </a:extLst>
          </p:cNvPr>
          <p:cNvSpPr>
            <a:spLocks noGrp="1"/>
          </p:cNvSpPr>
          <p:nvPr>
            <p:ph type="title"/>
          </p:nvPr>
        </p:nvSpPr>
        <p:spPr>
          <a:xfrm>
            <a:off x="735807" y="757089"/>
            <a:ext cx="8458200" cy="685800"/>
          </a:xfrm>
        </p:spPr>
        <p:txBody>
          <a:bodyPr/>
          <a:lstStyle/>
          <a:p>
            <a:r>
              <a:rPr lang="sk-SK" dirty="0"/>
              <a:t>SHOWING A CARD</a:t>
            </a:r>
          </a:p>
        </p:txBody>
      </p:sp>
      <p:sp>
        <p:nvSpPr>
          <p:cNvPr id="3" name="Zástupný objekt pre obsah 2">
            <a:extLst>
              <a:ext uri="{FF2B5EF4-FFF2-40B4-BE49-F238E27FC236}">
                <a16:creationId xmlns:a16="http://schemas.microsoft.com/office/drawing/2014/main" id="{18CEB94E-81D3-4E83-A5DC-C93BC2C99885}"/>
              </a:ext>
            </a:extLst>
          </p:cNvPr>
          <p:cNvSpPr>
            <a:spLocks noGrp="1"/>
          </p:cNvSpPr>
          <p:nvPr>
            <p:ph idx="1"/>
          </p:nvPr>
        </p:nvSpPr>
        <p:spPr/>
        <p:txBody>
          <a:bodyPr/>
          <a:lstStyle/>
          <a:p>
            <a:r>
              <a:rPr lang="sk-SK" dirty="0"/>
              <a:t>Video </a:t>
            </a:r>
            <a:r>
              <a:rPr lang="sk-SK" dirty="0" err="1"/>
              <a:t>Yellow</a:t>
            </a:r>
            <a:r>
              <a:rPr lang="sk-SK" dirty="0"/>
              <a:t> </a:t>
            </a:r>
            <a:r>
              <a:rPr lang="sk-SK" dirty="0" err="1"/>
              <a:t>card</a:t>
            </a:r>
            <a:r>
              <a:rPr lang="sk-SK" dirty="0"/>
              <a:t> </a:t>
            </a:r>
            <a:r>
              <a:rPr lang="sk-SK" dirty="0" err="1"/>
              <a:t>good</a:t>
            </a:r>
            <a:r>
              <a:rPr lang="sk-SK" dirty="0"/>
              <a:t> </a:t>
            </a:r>
            <a:r>
              <a:rPr lang="sk-SK" dirty="0" err="1"/>
              <a:t>collaboration</a:t>
            </a:r>
            <a:endParaRPr lang="sk-SK" dirty="0"/>
          </a:p>
        </p:txBody>
      </p:sp>
    </p:spTree>
    <p:extLst>
      <p:ext uri="{BB962C8B-B14F-4D97-AF65-F5344CB8AC3E}">
        <p14:creationId xmlns:p14="http://schemas.microsoft.com/office/powerpoint/2010/main" val="251390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8C4F1F-F779-4F12-9C3A-E836C470FE83}"/>
              </a:ext>
            </a:extLst>
          </p:cNvPr>
          <p:cNvSpPr>
            <a:spLocks noGrp="1"/>
          </p:cNvSpPr>
          <p:nvPr>
            <p:ph type="title"/>
          </p:nvPr>
        </p:nvSpPr>
        <p:spPr>
          <a:xfrm>
            <a:off x="519783" y="685081"/>
            <a:ext cx="7848872" cy="685800"/>
          </a:xfrm>
        </p:spPr>
        <p:txBody>
          <a:bodyPr/>
          <a:lstStyle/>
          <a:p>
            <a:r>
              <a:rPr lang="sk-SK" sz="2800" dirty="0"/>
              <a:t>IMPLEMENTATION OF SANCTIONS BETWEEN SETS</a:t>
            </a:r>
          </a:p>
        </p:txBody>
      </p:sp>
      <p:sp>
        <p:nvSpPr>
          <p:cNvPr id="3" name="Zástupný objekt pre obsah 2">
            <a:extLst>
              <a:ext uri="{FF2B5EF4-FFF2-40B4-BE49-F238E27FC236}">
                <a16:creationId xmlns:a16="http://schemas.microsoft.com/office/drawing/2014/main" id="{E1E62185-E61B-462E-89EA-D4EB121272DB}"/>
              </a:ext>
            </a:extLst>
          </p:cNvPr>
          <p:cNvSpPr>
            <a:spLocks noGrp="1"/>
          </p:cNvSpPr>
          <p:nvPr>
            <p:ph idx="1"/>
          </p:nvPr>
        </p:nvSpPr>
        <p:spPr>
          <a:xfrm>
            <a:off x="447775" y="1825699"/>
            <a:ext cx="9721080" cy="4191000"/>
          </a:xfrm>
        </p:spPr>
        <p:txBody>
          <a:bodyPr/>
          <a:lstStyle/>
          <a:p>
            <a:r>
              <a:rPr lang="en-US" dirty="0"/>
              <a:t>Any misconduct occurring before or between sets </a:t>
            </a:r>
            <a:r>
              <a:rPr lang="sk-SK" dirty="0"/>
              <a:t>– to </a:t>
            </a:r>
            <a:r>
              <a:rPr lang="sk-SK" dirty="0" err="1"/>
              <a:t>be</a:t>
            </a:r>
            <a:r>
              <a:rPr lang="sk-SK" dirty="0"/>
              <a:t> </a:t>
            </a:r>
            <a:r>
              <a:rPr lang="en-US" dirty="0"/>
              <a:t>app</a:t>
            </a:r>
            <a:r>
              <a:rPr lang="sk-SK" dirty="0" err="1"/>
              <a:t>lied</a:t>
            </a:r>
            <a:r>
              <a:rPr lang="en-US" dirty="0"/>
              <a:t> in the following set.</a:t>
            </a:r>
            <a:r>
              <a:rPr lang="sk-SK" dirty="0"/>
              <a:t> </a:t>
            </a:r>
          </a:p>
          <a:p>
            <a:r>
              <a:rPr lang="sk-SK" b="1" dirty="0"/>
              <a:t>P</a:t>
            </a:r>
            <a:r>
              <a:rPr lang="en-US" b="1" dirty="0" err="1"/>
              <a:t>enalty</a:t>
            </a:r>
            <a:r>
              <a:rPr lang="sk-SK" dirty="0"/>
              <a:t> – </a:t>
            </a:r>
            <a:r>
              <a:rPr lang="sk-SK" dirty="0" err="1"/>
              <a:t>the</a:t>
            </a:r>
            <a:r>
              <a:rPr lang="sk-SK" dirty="0"/>
              <a:t> </a:t>
            </a:r>
            <a:r>
              <a:rPr lang="en-US" dirty="0"/>
              <a:t>1</a:t>
            </a:r>
            <a:r>
              <a:rPr lang="en-US" baseline="30000" dirty="0"/>
              <a:t>st</a:t>
            </a:r>
            <a:r>
              <a:rPr lang="en-US" dirty="0"/>
              <a:t> referee should show the red card at the start of the next set.</a:t>
            </a:r>
          </a:p>
          <a:p>
            <a:r>
              <a:rPr lang="sk-SK" b="1" dirty="0"/>
              <a:t>E</a:t>
            </a:r>
            <a:r>
              <a:rPr lang="en-US" b="1" dirty="0" err="1"/>
              <a:t>xpulsion</a:t>
            </a:r>
            <a:r>
              <a:rPr lang="en-US" b="1" dirty="0"/>
              <a:t> or disqualification</a:t>
            </a:r>
            <a:r>
              <a:rPr lang="sk-SK" b="1" dirty="0"/>
              <a:t> </a:t>
            </a:r>
            <a:r>
              <a:rPr lang="sk-SK" dirty="0"/>
              <a:t>– to </a:t>
            </a:r>
            <a:r>
              <a:rPr lang="sk-SK" dirty="0" err="1"/>
              <a:t>prevent</a:t>
            </a:r>
            <a:r>
              <a:rPr lang="sk-SK" dirty="0"/>
              <a:t> </a:t>
            </a:r>
            <a:r>
              <a:rPr lang="sk-SK" dirty="0" err="1"/>
              <a:t>double</a:t>
            </a:r>
            <a:r>
              <a:rPr lang="sk-SK" dirty="0"/>
              <a:t> </a:t>
            </a:r>
            <a:r>
              <a:rPr lang="sk-SK" dirty="0" err="1"/>
              <a:t>sanction</a:t>
            </a:r>
            <a:r>
              <a:rPr lang="sk-SK" dirty="0"/>
              <a:t> - </a:t>
            </a:r>
            <a:r>
              <a:rPr lang="en-US" dirty="0"/>
              <a:t>the</a:t>
            </a:r>
            <a:r>
              <a:rPr lang="sk-SK" dirty="0"/>
              <a:t> </a:t>
            </a:r>
            <a:r>
              <a:rPr lang="en-US" dirty="0"/>
              <a:t>1</a:t>
            </a:r>
            <a:r>
              <a:rPr lang="en-US" baseline="30000" dirty="0"/>
              <a:t>st</a:t>
            </a:r>
            <a:r>
              <a:rPr lang="en-US" dirty="0"/>
              <a:t> referee should call the game captain </a:t>
            </a:r>
            <a:r>
              <a:rPr lang="en-US" b="1" dirty="0"/>
              <a:t>immediately</a:t>
            </a:r>
            <a:r>
              <a:rPr lang="en-US" dirty="0"/>
              <a:t> to inform the coach concerned about the type of sanction </a:t>
            </a:r>
            <a:r>
              <a:rPr lang="sk-SK" dirty="0"/>
              <a:t>– </a:t>
            </a:r>
            <a:r>
              <a:rPr lang="en-US" dirty="0"/>
              <a:t>the cards </a:t>
            </a:r>
            <a:r>
              <a:rPr lang="sk-SK" dirty="0"/>
              <a:t>to </a:t>
            </a:r>
            <a:r>
              <a:rPr lang="sk-SK" dirty="0" err="1"/>
              <a:t>be</a:t>
            </a:r>
            <a:r>
              <a:rPr lang="sk-SK" dirty="0"/>
              <a:t> </a:t>
            </a:r>
            <a:r>
              <a:rPr lang="sk-SK" dirty="0" err="1"/>
              <a:t>shown</a:t>
            </a:r>
            <a:r>
              <a:rPr lang="sk-SK" dirty="0"/>
              <a:t> </a:t>
            </a:r>
            <a:r>
              <a:rPr lang="en-US" dirty="0"/>
              <a:t>at the </a:t>
            </a:r>
            <a:r>
              <a:rPr lang="sk-SK" dirty="0" err="1"/>
              <a:t>start</a:t>
            </a:r>
            <a:r>
              <a:rPr lang="en-US" dirty="0"/>
              <a:t> of the next set.</a:t>
            </a:r>
            <a:endParaRPr lang="sk-SK" dirty="0"/>
          </a:p>
        </p:txBody>
      </p:sp>
    </p:spTree>
    <p:extLst>
      <p:ext uri="{BB962C8B-B14F-4D97-AF65-F5344CB8AC3E}">
        <p14:creationId xmlns:p14="http://schemas.microsoft.com/office/powerpoint/2010/main" val="3424048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CB7CAD-6265-4056-8975-F7334C0DB080}"/>
              </a:ext>
            </a:extLst>
          </p:cNvPr>
          <p:cNvSpPr>
            <a:spLocks noGrp="1"/>
          </p:cNvSpPr>
          <p:nvPr>
            <p:ph type="title"/>
          </p:nvPr>
        </p:nvSpPr>
        <p:spPr>
          <a:xfrm>
            <a:off x="447775" y="613073"/>
            <a:ext cx="7632848" cy="685800"/>
          </a:xfrm>
        </p:spPr>
        <p:txBody>
          <a:bodyPr/>
          <a:lstStyle/>
          <a:p>
            <a:r>
              <a:rPr lang="sk-SK" sz="2800" dirty="0"/>
              <a:t>IMPLEMENTATION OF SANCTIONS BETWEEN SETS</a:t>
            </a:r>
          </a:p>
        </p:txBody>
      </p:sp>
      <p:sp>
        <p:nvSpPr>
          <p:cNvPr id="3" name="Zástupný objekt pre obsah 2">
            <a:extLst>
              <a:ext uri="{FF2B5EF4-FFF2-40B4-BE49-F238E27FC236}">
                <a16:creationId xmlns:a16="http://schemas.microsoft.com/office/drawing/2014/main" id="{DA84BD50-EFD6-4136-855D-F20B8D4E4233}"/>
              </a:ext>
            </a:extLst>
          </p:cNvPr>
          <p:cNvSpPr>
            <a:spLocks noGrp="1"/>
          </p:cNvSpPr>
          <p:nvPr>
            <p:ph idx="1"/>
          </p:nvPr>
        </p:nvSpPr>
        <p:spPr/>
        <p:txBody>
          <a:bodyPr/>
          <a:lstStyle/>
          <a:p>
            <a:r>
              <a:rPr lang="sk-SK" dirty="0"/>
              <a:t>Video </a:t>
            </a:r>
            <a:r>
              <a:rPr lang="sk-SK" dirty="0" err="1"/>
              <a:t>yellow</a:t>
            </a:r>
            <a:r>
              <a:rPr lang="sk-SK" dirty="0"/>
              <a:t> </a:t>
            </a:r>
            <a:r>
              <a:rPr lang="sk-SK" dirty="0" err="1"/>
              <a:t>card</a:t>
            </a:r>
            <a:r>
              <a:rPr lang="sk-SK" dirty="0"/>
              <a:t> </a:t>
            </a:r>
            <a:r>
              <a:rPr lang="sk-SK" dirty="0" err="1"/>
              <a:t>for</a:t>
            </a:r>
            <a:r>
              <a:rPr lang="sk-SK" dirty="0"/>
              <a:t> coach </a:t>
            </a:r>
            <a:r>
              <a:rPr lang="sk-SK" dirty="0" err="1"/>
              <a:t>before</a:t>
            </a:r>
            <a:r>
              <a:rPr lang="sk-SK" dirty="0"/>
              <a:t> set</a:t>
            </a:r>
          </a:p>
        </p:txBody>
      </p:sp>
    </p:spTree>
    <p:extLst>
      <p:ext uri="{BB962C8B-B14F-4D97-AF65-F5344CB8AC3E}">
        <p14:creationId xmlns:p14="http://schemas.microsoft.com/office/powerpoint/2010/main" val="338268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1D12CB6E-8A93-40F8-90D2-947AE67E0C7A}"/>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en-US" b="1" cap="all">
                <a:latin typeface="Arial" charset="0"/>
                <a:cs typeface="Arial" charset="0"/>
              </a:rPr>
              <a:t>JUDGEMENT OF MISCONDUCT</a:t>
            </a:r>
          </a:p>
        </p:txBody>
      </p:sp>
      <p:sp>
        <p:nvSpPr>
          <p:cNvPr id="7171" name="Szövegdoboz 2">
            <a:extLst>
              <a:ext uri="{FF2B5EF4-FFF2-40B4-BE49-F238E27FC236}">
                <a16:creationId xmlns:a16="http://schemas.microsoft.com/office/drawing/2014/main" id="{B10DAC4F-5A23-4757-AB41-92551324352B}"/>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en-US" altLang="sk-SK"/>
              <a:t> </a:t>
            </a:r>
          </a:p>
        </p:txBody>
      </p:sp>
      <p:sp>
        <p:nvSpPr>
          <p:cNvPr id="4" name="Szövegdoboz 28">
            <a:extLst>
              <a:ext uri="{FF2B5EF4-FFF2-40B4-BE49-F238E27FC236}">
                <a16:creationId xmlns:a16="http://schemas.microsoft.com/office/drawing/2014/main" id="{B613C469-9F75-48A8-B713-AFBFAA808440}"/>
              </a:ext>
            </a:extLst>
          </p:cNvPr>
          <p:cNvSpPr txBox="1">
            <a:spLocks noChangeArrowheads="1"/>
          </p:cNvSpPr>
          <p:nvPr/>
        </p:nvSpPr>
        <p:spPr bwMode="auto">
          <a:xfrm>
            <a:off x="663575" y="2411413"/>
            <a:ext cx="9432925" cy="577850"/>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Arial"/>
                <a:cs typeface="Arial"/>
              </a:rPr>
              <a:t>- skill to build own authority</a:t>
            </a:r>
            <a:endParaRPr lang="en-US" dirty="0">
              <a:latin typeface="+mn-lt"/>
              <a:cs typeface="+mn-cs"/>
            </a:endParaRPr>
          </a:p>
        </p:txBody>
      </p:sp>
      <p:sp>
        <p:nvSpPr>
          <p:cNvPr id="5" name="Szövegdoboz 28">
            <a:extLst>
              <a:ext uri="{FF2B5EF4-FFF2-40B4-BE49-F238E27FC236}">
                <a16:creationId xmlns:a16="http://schemas.microsoft.com/office/drawing/2014/main" id="{863E852D-1979-4C0C-BEAE-96465636104B}"/>
              </a:ext>
            </a:extLst>
          </p:cNvPr>
          <p:cNvSpPr txBox="1">
            <a:spLocks noChangeArrowheads="1"/>
          </p:cNvSpPr>
          <p:nvPr/>
        </p:nvSpPr>
        <p:spPr bwMode="auto">
          <a:xfrm>
            <a:off x="663575" y="3132138"/>
            <a:ext cx="9432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en-US" altLang="sk-SK">
                <a:latin typeface="Arial" panose="020B0604020202020204" pitchFamily="34" charset="0"/>
              </a:rPr>
              <a:t>- understanding of match process</a:t>
            </a:r>
          </a:p>
        </p:txBody>
      </p:sp>
      <p:sp>
        <p:nvSpPr>
          <p:cNvPr id="6" name="Szövegdoboz 28">
            <a:extLst>
              <a:ext uri="{FF2B5EF4-FFF2-40B4-BE49-F238E27FC236}">
                <a16:creationId xmlns:a16="http://schemas.microsoft.com/office/drawing/2014/main" id="{3955E9C8-E188-48AD-AF3C-CF57E8BFD02E}"/>
              </a:ext>
            </a:extLst>
          </p:cNvPr>
          <p:cNvSpPr txBox="1">
            <a:spLocks noChangeArrowheads="1"/>
          </p:cNvSpPr>
          <p:nvPr/>
        </p:nvSpPr>
        <p:spPr bwMode="auto">
          <a:xfrm>
            <a:off x="663575" y="4643438"/>
            <a:ext cx="9432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en-US" altLang="sk-SK">
                <a:latin typeface="Arial" panose="020B0604020202020204" pitchFamily="34" charset="0"/>
              </a:rPr>
              <a:t>- experience</a:t>
            </a:r>
          </a:p>
        </p:txBody>
      </p:sp>
      <p:sp>
        <p:nvSpPr>
          <p:cNvPr id="7" name="Szövegdoboz 28">
            <a:extLst>
              <a:ext uri="{FF2B5EF4-FFF2-40B4-BE49-F238E27FC236}">
                <a16:creationId xmlns:a16="http://schemas.microsoft.com/office/drawing/2014/main" id="{FAAA9F03-65BF-4CB9-88BB-CB3884CCB327}"/>
              </a:ext>
            </a:extLst>
          </p:cNvPr>
          <p:cNvSpPr txBox="1">
            <a:spLocks noChangeArrowheads="1"/>
          </p:cNvSpPr>
          <p:nvPr/>
        </p:nvSpPr>
        <p:spPr bwMode="auto">
          <a:xfrm>
            <a:off x="663575" y="3924300"/>
            <a:ext cx="9432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en-US" altLang="sk-SK">
                <a:latin typeface="Arial" panose="020B0604020202020204" pitchFamily="34" charset="0"/>
              </a:rPr>
              <a:t>- psychological skills</a:t>
            </a:r>
          </a:p>
        </p:txBody>
      </p:sp>
      <p:sp>
        <p:nvSpPr>
          <p:cNvPr id="8" name="Szövegdoboz 7">
            <a:extLst>
              <a:ext uri="{FF2B5EF4-FFF2-40B4-BE49-F238E27FC236}">
                <a16:creationId xmlns:a16="http://schemas.microsoft.com/office/drawing/2014/main" id="{B97621E1-DB1A-4230-BBE6-5AAFD8DE05D7}"/>
              </a:ext>
            </a:extLst>
          </p:cNvPr>
          <p:cNvSpPr txBox="1"/>
          <p:nvPr/>
        </p:nvSpPr>
        <p:spPr>
          <a:xfrm>
            <a:off x="736600" y="1663700"/>
            <a:ext cx="9215438" cy="461963"/>
          </a:xfrm>
          <a:prstGeom prst="rect">
            <a:avLst/>
          </a:prstGeom>
          <a:noFill/>
        </p:spPr>
        <p:txBody>
          <a:bodyPr>
            <a:spAutoFit/>
          </a:bodyPr>
          <a:lstStyle/>
          <a:p>
            <a:pPr>
              <a:defRPr/>
            </a:pPr>
            <a:r>
              <a:rPr lang="hu-HU" b="1" dirty="0" err="1">
                <a:latin typeface="+mn-lt"/>
                <a:cs typeface="Arial" charset="0"/>
              </a:rPr>
              <a:t>Requirements</a:t>
            </a:r>
            <a:r>
              <a:rPr lang="hu-HU" b="1" dirty="0">
                <a:latin typeface="+mn-lt"/>
                <a:cs typeface="Arial"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E8D03-3F85-45B0-AD6A-FD4768860635}"/>
              </a:ext>
            </a:extLst>
          </p:cNvPr>
          <p:cNvSpPr>
            <a:spLocks noGrp="1"/>
          </p:cNvSpPr>
          <p:nvPr>
            <p:ph type="title"/>
          </p:nvPr>
        </p:nvSpPr>
        <p:spPr>
          <a:xfrm>
            <a:off x="375767" y="613073"/>
            <a:ext cx="7632848" cy="685800"/>
          </a:xfrm>
        </p:spPr>
        <p:txBody>
          <a:bodyPr/>
          <a:lstStyle/>
          <a:p>
            <a:r>
              <a:rPr lang="sk-SK" sz="2800" dirty="0"/>
              <a:t>IMPLEMENTATION OF SANCTIONS TO BOTH TEAMS</a:t>
            </a:r>
          </a:p>
        </p:txBody>
      </p:sp>
      <p:sp>
        <p:nvSpPr>
          <p:cNvPr id="3" name="Zástupný objekt pre obsah 2">
            <a:extLst>
              <a:ext uri="{FF2B5EF4-FFF2-40B4-BE49-F238E27FC236}">
                <a16:creationId xmlns:a16="http://schemas.microsoft.com/office/drawing/2014/main" id="{63D0033D-427A-4802-89EB-06E8D4057F14}"/>
              </a:ext>
            </a:extLst>
          </p:cNvPr>
          <p:cNvSpPr>
            <a:spLocks noGrp="1"/>
          </p:cNvSpPr>
          <p:nvPr>
            <p:ph idx="1"/>
          </p:nvPr>
        </p:nvSpPr>
        <p:spPr>
          <a:xfrm>
            <a:off x="375767" y="1685925"/>
            <a:ext cx="8458200" cy="4191000"/>
          </a:xfrm>
        </p:spPr>
        <p:txBody>
          <a:bodyPr/>
          <a:lstStyle/>
          <a:p>
            <a:r>
              <a:rPr lang="sk-SK" dirty="0"/>
              <a:t>In </a:t>
            </a:r>
            <a:r>
              <a:rPr lang="sk-SK" dirty="0" err="1"/>
              <a:t>case</a:t>
            </a:r>
            <a:r>
              <a:rPr lang="sk-SK" dirty="0"/>
              <a:t> of </a:t>
            </a:r>
            <a:r>
              <a:rPr lang="sk-SK" dirty="0" err="1"/>
              <a:t>sanctioning</a:t>
            </a:r>
            <a:r>
              <a:rPr lang="sk-SK" dirty="0"/>
              <a:t> </a:t>
            </a:r>
            <a:r>
              <a:rPr lang="sk-SK" dirty="0" err="1"/>
              <a:t>both</a:t>
            </a:r>
            <a:r>
              <a:rPr lang="sk-SK" dirty="0"/>
              <a:t> </a:t>
            </a:r>
            <a:r>
              <a:rPr lang="sk-SK" dirty="0" err="1"/>
              <a:t>teams</a:t>
            </a:r>
            <a:r>
              <a:rPr lang="sk-SK" dirty="0"/>
              <a:t>:</a:t>
            </a:r>
          </a:p>
          <a:p>
            <a:pPr lvl="1"/>
            <a:r>
              <a:rPr lang="sk-SK" dirty="0" err="1"/>
              <a:t>heavier</a:t>
            </a:r>
            <a:r>
              <a:rPr lang="sk-SK" dirty="0"/>
              <a:t> </a:t>
            </a:r>
            <a:r>
              <a:rPr lang="sk-SK" dirty="0" err="1"/>
              <a:t>sanction</a:t>
            </a:r>
            <a:r>
              <a:rPr lang="sk-SK" dirty="0"/>
              <a:t> to </a:t>
            </a:r>
            <a:r>
              <a:rPr lang="sk-SK" dirty="0" err="1"/>
              <a:t>be</a:t>
            </a:r>
            <a:r>
              <a:rPr lang="sk-SK" dirty="0"/>
              <a:t> </a:t>
            </a:r>
            <a:r>
              <a:rPr lang="sk-SK" dirty="0" err="1"/>
              <a:t>issued</a:t>
            </a:r>
            <a:r>
              <a:rPr lang="sk-SK" dirty="0"/>
              <a:t> </a:t>
            </a:r>
            <a:r>
              <a:rPr lang="sk-SK" dirty="0" err="1"/>
              <a:t>first</a:t>
            </a:r>
            <a:endParaRPr lang="sk-SK" dirty="0"/>
          </a:p>
          <a:p>
            <a:pPr lvl="1"/>
            <a:r>
              <a:rPr lang="sk-SK" dirty="0" err="1"/>
              <a:t>serving</a:t>
            </a:r>
            <a:r>
              <a:rPr lang="sk-SK" dirty="0"/>
              <a:t> team to </a:t>
            </a:r>
            <a:r>
              <a:rPr lang="sk-SK" dirty="0" err="1"/>
              <a:t>be</a:t>
            </a:r>
            <a:r>
              <a:rPr lang="sk-SK" dirty="0"/>
              <a:t> </a:t>
            </a:r>
            <a:r>
              <a:rPr lang="sk-SK" dirty="0" err="1"/>
              <a:t>sanctioned</a:t>
            </a:r>
            <a:r>
              <a:rPr lang="sk-SK" dirty="0"/>
              <a:t> </a:t>
            </a:r>
            <a:r>
              <a:rPr lang="sk-SK" dirty="0" err="1"/>
              <a:t>first</a:t>
            </a:r>
            <a:endParaRPr lang="sk-SK" dirty="0"/>
          </a:p>
          <a:p>
            <a:pPr lvl="2"/>
            <a:r>
              <a:rPr lang="sk-SK" dirty="0" err="1"/>
              <a:t>exception</a:t>
            </a:r>
            <a:r>
              <a:rPr lang="sk-SK" dirty="0"/>
              <a:t> – end of </a:t>
            </a:r>
            <a:r>
              <a:rPr lang="sk-SK" dirty="0" err="1"/>
              <a:t>the</a:t>
            </a:r>
            <a:r>
              <a:rPr lang="sk-SK" dirty="0"/>
              <a:t> set</a:t>
            </a:r>
          </a:p>
        </p:txBody>
      </p:sp>
    </p:spTree>
    <p:extLst>
      <p:ext uri="{BB962C8B-B14F-4D97-AF65-F5344CB8AC3E}">
        <p14:creationId xmlns:p14="http://schemas.microsoft.com/office/powerpoint/2010/main" val="36081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a:extLst>
              <a:ext uri="{FF2B5EF4-FFF2-40B4-BE49-F238E27FC236}">
                <a16:creationId xmlns:a16="http://schemas.microsoft.com/office/drawing/2014/main" id="{72811E67-BEE8-49CD-94C9-0B8D5405DC56}"/>
              </a:ext>
            </a:extLst>
          </p:cNvPr>
          <p:cNvSpPr txBox="1">
            <a:spLocks noChangeArrowheads="1"/>
          </p:cNvSpPr>
          <p:nvPr/>
        </p:nvSpPr>
        <p:spPr bwMode="auto">
          <a:xfrm>
            <a:off x="879475" y="1665288"/>
            <a:ext cx="6624638" cy="1108075"/>
          </a:xfrm>
          <a:prstGeom prst="rect">
            <a:avLst/>
          </a:prstGeom>
          <a:noFill/>
          <a:ln w="9525">
            <a:noFill/>
            <a:miter lim="800000"/>
            <a:headEnd/>
            <a:tailEnd/>
          </a:ln>
        </p:spPr>
        <p:txBody>
          <a:bodyPr>
            <a:spAutoFit/>
          </a:bodyPr>
          <a:lstStyle/>
          <a:p>
            <a:pPr eaLnBrk="0" hangingPunct="0">
              <a:defRPr/>
            </a:pPr>
            <a:r>
              <a:rPr lang="hu-HU" sz="2200" dirty="0">
                <a:latin typeface="+mn-lt"/>
                <a:cs typeface="+mn-cs"/>
              </a:rPr>
              <a:t>1. </a:t>
            </a:r>
            <a:r>
              <a:rPr lang="hu-HU" sz="2200" dirty="0">
                <a:latin typeface="+mn-lt"/>
                <a:cs typeface="Arial" charset="0"/>
              </a:rPr>
              <a:t>The 1st </a:t>
            </a:r>
            <a:r>
              <a:rPr lang="en-US" sz="2200" dirty="0">
                <a:latin typeface="+mn-lt"/>
                <a:cs typeface="Arial" charset="0"/>
              </a:rPr>
              <a:t>referee </a:t>
            </a:r>
            <a:r>
              <a:rPr lang="hu-HU" sz="2200" dirty="0">
                <a:latin typeface="+mn-lt"/>
                <a:cs typeface="Arial" charset="0"/>
              </a:rPr>
              <a:t>is </a:t>
            </a:r>
            <a:r>
              <a:rPr lang="hu-HU" sz="2200" dirty="0" err="1">
                <a:latin typeface="+mn-lt"/>
                <a:cs typeface="Arial" charset="0"/>
              </a:rPr>
              <a:t>obliged</a:t>
            </a:r>
            <a:r>
              <a:rPr lang="hu-HU" sz="2200" dirty="0">
                <a:latin typeface="+mn-lt"/>
                <a:cs typeface="Arial" charset="0"/>
              </a:rPr>
              <a:t> </a:t>
            </a:r>
            <a:r>
              <a:rPr lang="hu-HU" sz="2200" dirty="0" err="1">
                <a:latin typeface="+mn-lt"/>
                <a:cs typeface="Arial" charset="0"/>
              </a:rPr>
              <a:t>to</a:t>
            </a:r>
            <a:r>
              <a:rPr lang="hu-HU" sz="2200" dirty="0">
                <a:latin typeface="+mn-lt"/>
                <a:cs typeface="Arial" charset="0"/>
              </a:rPr>
              <a:t> </a:t>
            </a:r>
            <a:r>
              <a:rPr lang="hu-HU" sz="2200" dirty="0" err="1">
                <a:latin typeface="+mn-lt"/>
                <a:cs typeface="Arial" charset="0"/>
              </a:rPr>
              <a:t>follow</a:t>
            </a:r>
            <a:r>
              <a:rPr lang="hu-HU" sz="2200" dirty="0">
                <a:latin typeface="+mn-lt"/>
                <a:cs typeface="Arial" charset="0"/>
              </a:rPr>
              <a:t> </a:t>
            </a:r>
            <a:r>
              <a:rPr lang="hu-HU" sz="2200" dirty="0" err="1">
                <a:latin typeface="+mn-lt"/>
                <a:cs typeface="Arial" charset="0"/>
              </a:rPr>
              <a:t>the</a:t>
            </a:r>
            <a:r>
              <a:rPr lang="hu-HU" sz="2200" dirty="0">
                <a:latin typeface="+mn-lt"/>
                <a:cs typeface="Arial" charset="0"/>
              </a:rPr>
              <a:t> </a:t>
            </a:r>
            <a:r>
              <a:rPr lang="hu-HU" sz="2200" dirty="0" err="1">
                <a:latin typeface="+mn-lt"/>
                <a:cs typeface="Arial" charset="0"/>
              </a:rPr>
              <a:t>sequence</a:t>
            </a:r>
            <a:r>
              <a:rPr lang="hu-HU" sz="2200" dirty="0">
                <a:latin typeface="+mn-lt"/>
                <a:cs typeface="Arial" charset="0"/>
              </a:rPr>
              <a:t> of minor </a:t>
            </a:r>
            <a:r>
              <a:rPr lang="hu-HU" sz="2200" dirty="0" err="1">
                <a:latin typeface="+mn-lt"/>
                <a:cs typeface="Arial" charset="0"/>
              </a:rPr>
              <a:t>misconduct</a:t>
            </a:r>
            <a:r>
              <a:rPr lang="hu-HU" sz="2200" dirty="0">
                <a:latin typeface="+mn-lt"/>
                <a:cs typeface="Arial" charset="0"/>
              </a:rPr>
              <a:t> </a:t>
            </a:r>
            <a:r>
              <a:rPr lang="hu-HU" sz="2200" dirty="0" err="1">
                <a:latin typeface="+mn-lt"/>
                <a:cs typeface="Arial" charset="0"/>
              </a:rPr>
              <a:t>warning</a:t>
            </a:r>
            <a:r>
              <a:rPr lang="hu-HU" sz="2200" dirty="0">
                <a:latin typeface="+mn-lt"/>
                <a:cs typeface="Arial" charset="0"/>
              </a:rPr>
              <a:t>, </a:t>
            </a:r>
            <a:r>
              <a:rPr lang="hu-HU" sz="2200" dirty="0" err="1">
                <a:latin typeface="+mn-lt"/>
                <a:cs typeface="Arial" charset="0"/>
              </a:rPr>
              <a:t>to</a:t>
            </a:r>
            <a:r>
              <a:rPr lang="hu-HU" sz="2200" dirty="0">
                <a:latin typeface="+mn-lt"/>
                <a:cs typeface="Arial" charset="0"/>
              </a:rPr>
              <a:t> </a:t>
            </a:r>
            <a:r>
              <a:rPr lang="hu-HU" sz="2200" dirty="0" err="1">
                <a:latin typeface="+mn-lt"/>
                <a:cs typeface="Arial" charset="0"/>
              </a:rPr>
              <a:t>issue</a:t>
            </a:r>
            <a:r>
              <a:rPr lang="hu-HU" sz="2200" dirty="0">
                <a:latin typeface="+mn-lt"/>
                <a:cs typeface="Arial" charset="0"/>
              </a:rPr>
              <a:t> </a:t>
            </a:r>
            <a:r>
              <a:rPr lang="en-US" sz="2200" dirty="0">
                <a:latin typeface="+mn-lt"/>
                <a:cs typeface="Arial" charset="0"/>
              </a:rPr>
              <a:t>stage 1</a:t>
            </a:r>
            <a:r>
              <a:rPr lang="hu-HU" sz="2200" dirty="0">
                <a:latin typeface="+mn-lt"/>
                <a:cs typeface="Arial" charset="0"/>
              </a:rPr>
              <a:t>, </a:t>
            </a:r>
            <a:r>
              <a:rPr lang="hu-HU" sz="2200" dirty="0" err="1">
                <a:latin typeface="+mn-lt"/>
                <a:cs typeface="Arial" charset="0"/>
              </a:rPr>
              <a:t>then</a:t>
            </a:r>
            <a:r>
              <a:rPr lang="en-US" sz="2200" dirty="0">
                <a:latin typeface="+mn-lt"/>
                <a:cs typeface="Arial" charset="0"/>
              </a:rPr>
              <a:t> stage 2</a:t>
            </a:r>
            <a:r>
              <a:rPr lang="sk-SK" sz="2200" dirty="0">
                <a:latin typeface="+mn-lt"/>
                <a:cs typeface="Arial" charset="0"/>
              </a:rPr>
              <a:t>.</a:t>
            </a:r>
            <a:r>
              <a:rPr lang="en-US" sz="2200" dirty="0">
                <a:latin typeface="+mn-lt"/>
                <a:cs typeface="Arial" charset="0"/>
              </a:rPr>
              <a:t> </a:t>
            </a:r>
            <a:endParaRPr lang="en-GB" sz="2200" dirty="0" err="1">
              <a:latin typeface="+mn-lt"/>
              <a:cs typeface="+mn-cs"/>
            </a:endParaRPr>
          </a:p>
        </p:txBody>
      </p:sp>
      <p:sp>
        <p:nvSpPr>
          <p:cNvPr id="15363" name="Szövegdoboz 2">
            <a:extLst>
              <a:ext uri="{FF2B5EF4-FFF2-40B4-BE49-F238E27FC236}">
                <a16:creationId xmlns:a16="http://schemas.microsoft.com/office/drawing/2014/main" id="{D5EC8E44-7351-41C3-AF28-6CA6F3089348}"/>
              </a:ext>
            </a:extLst>
          </p:cNvPr>
          <p:cNvSpPr txBox="1">
            <a:spLocks noChangeArrowheads="1"/>
          </p:cNvSpPr>
          <p:nvPr/>
        </p:nvSpPr>
        <p:spPr bwMode="auto">
          <a:xfrm>
            <a:off x="808038" y="685800"/>
            <a:ext cx="69119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r>
              <a:rPr lang="hu-HU" altLang="sk-SK" sz="2800" b="1" dirty="0">
                <a:latin typeface="Arial" panose="020B0604020202020204" pitchFamily="34" charset="0"/>
              </a:rPr>
              <a:t>PRACTIC</a:t>
            </a:r>
            <a:r>
              <a:rPr lang="en-GB" altLang="sk-SK" sz="2800" b="1" dirty="0">
                <a:latin typeface="Arial" panose="020B0604020202020204" pitchFamily="34" charset="0"/>
              </a:rPr>
              <a:t>E QUESTIONS</a:t>
            </a:r>
            <a:endParaRPr lang="hu-HU" altLang="sk-SK" sz="2800" b="1" dirty="0">
              <a:latin typeface="Arial" panose="020B0604020202020204" pitchFamily="34" charset="0"/>
            </a:endParaRPr>
          </a:p>
        </p:txBody>
      </p:sp>
      <p:sp>
        <p:nvSpPr>
          <p:cNvPr id="4" name="Szövegdoboz 3">
            <a:extLst>
              <a:ext uri="{FF2B5EF4-FFF2-40B4-BE49-F238E27FC236}">
                <a16:creationId xmlns:a16="http://schemas.microsoft.com/office/drawing/2014/main" id="{DD5C3D87-E13A-4A01-A02A-F6E52BA9D5AB}"/>
              </a:ext>
            </a:extLst>
          </p:cNvPr>
          <p:cNvSpPr txBox="1"/>
          <p:nvPr/>
        </p:nvSpPr>
        <p:spPr>
          <a:xfrm>
            <a:off x="7793038" y="1333500"/>
            <a:ext cx="2376487" cy="461963"/>
          </a:xfrm>
          <a:prstGeom prst="rect">
            <a:avLst/>
          </a:prstGeom>
          <a:noFill/>
        </p:spPr>
        <p:txBody>
          <a:bodyPr>
            <a:spAutoFit/>
          </a:bodyPr>
          <a:lstStyle/>
          <a:p>
            <a:pPr eaLnBrk="0" hangingPunct="0">
              <a:defRPr/>
            </a:pPr>
            <a:r>
              <a:rPr lang="hu-HU" dirty="0" err="1">
                <a:latin typeface="+mn-lt"/>
                <a:cs typeface="+mn-cs"/>
              </a:rPr>
              <a:t>true</a:t>
            </a:r>
            <a:r>
              <a:rPr lang="hu-HU" dirty="0">
                <a:latin typeface="+mn-lt"/>
                <a:cs typeface="+mn-cs"/>
              </a:rPr>
              <a:t>          </a:t>
            </a:r>
            <a:r>
              <a:rPr lang="hu-HU" dirty="0" err="1">
                <a:latin typeface="+mn-lt"/>
                <a:cs typeface="+mn-cs"/>
              </a:rPr>
              <a:t>false</a:t>
            </a:r>
            <a:endParaRPr lang="hu-HU" dirty="0">
              <a:latin typeface="+mn-lt"/>
              <a:cs typeface="+mn-cs"/>
            </a:endParaRPr>
          </a:p>
        </p:txBody>
      </p:sp>
      <p:sp>
        <p:nvSpPr>
          <p:cNvPr id="5" name="Téglalap 4">
            <a:extLst>
              <a:ext uri="{FF2B5EF4-FFF2-40B4-BE49-F238E27FC236}">
                <a16:creationId xmlns:a16="http://schemas.microsoft.com/office/drawing/2014/main" id="{FF6A1688-0096-4339-8112-87071AB21211}"/>
              </a:ext>
            </a:extLst>
          </p:cNvPr>
          <p:cNvSpPr>
            <a:spLocks noChangeArrowheads="1"/>
          </p:cNvSpPr>
          <p:nvPr/>
        </p:nvSpPr>
        <p:spPr bwMode="auto">
          <a:xfrm>
            <a:off x="7935913" y="2052638"/>
            <a:ext cx="5048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hu-HU" altLang="sk-SK"/>
          </a:p>
        </p:txBody>
      </p:sp>
      <p:sp>
        <p:nvSpPr>
          <p:cNvPr id="6" name="Téglalap 5">
            <a:extLst>
              <a:ext uri="{FF2B5EF4-FFF2-40B4-BE49-F238E27FC236}">
                <a16:creationId xmlns:a16="http://schemas.microsoft.com/office/drawing/2014/main" id="{62E94D75-DEC4-4FC5-A7DC-6069B7820F0B}"/>
              </a:ext>
            </a:extLst>
          </p:cNvPr>
          <p:cNvSpPr>
            <a:spLocks noChangeArrowheads="1"/>
          </p:cNvSpPr>
          <p:nvPr/>
        </p:nvSpPr>
        <p:spPr bwMode="auto">
          <a:xfrm>
            <a:off x="9304338" y="2052638"/>
            <a:ext cx="5048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hu-HU" altLang="sk-SK"/>
          </a:p>
        </p:txBody>
      </p:sp>
      <p:sp>
        <p:nvSpPr>
          <p:cNvPr id="7" name="Szövegdoboz 6">
            <a:extLst>
              <a:ext uri="{FF2B5EF4-FFF2-40B4-BE49-F238E27FC236}">
                <a16:creationId xmlns:a16="http://schemas.microsoft.com/office/drawing/2014/main" id="{86FF93F5-37D7-4AB4-A693-1907D06911E1}"/>
              </a:ext>
            </a:extLst>
          </p:cNvPr>
          <p:cNvSpPr txBox="1">
            <a:spLocks noChangeArrowheads="1"/>
          </p:cNvSpPr>
          <p:nvPr/>
        </p:nvSpPr>
        <p:spPr bwMode="auto">
          <a:xfrm>
            <a:off x="879475" y="2989263"/>
            <a:ext cx="6769100" cy="769441"/>
          </a:xfrm>
          <a:prstGeom prst="rect">
            <a:avLst/>
          </a:prstGeom>
          <a:noFill/>
          <a:ln w="9525">
            <a:noFill/>
            <a:miter lim="800000"/>
            <a:headEnd/>
            <a:tailEnd/>
          </a:ln>
        </p:spPr>
        <p:txBody>
          <a:bodyPr>
            <a:spAutoFit/>
          </a:bodyPr>
          <a:lstStyle/>
          <a:p>
            <a:pPr eaLnBrk="0" hangingPunct="0">
              <a:defRPr/>
            </a:pPr>
            <a:r>
              <a:rPr lang="hu-HU" sz="2200" dirty="0">
                <a:latin typeface="+mn-lt"/>
                <a:cs typeface="+mn-cs"/>
              </a:rPr>
              <a:t>2. </a:t>
            </a:r>
            <a:r>
              <a:rPr lang="en-US" sz="2200" dirty="0">
                <a:latin typeface="+mn-lt"/>
                <a:cs typeface="Arial" charset="0"/>
              </a:rPr>
              <a:t>Yellow card shown to a player is </a:t>
            </a:r>
            <a:r>
              <a:rPr lang="sk-SK" sz="2200" dirty="0" err="1">
                <a:latin typeface="+mn-lt"/>
                <a:cs typeface="Arial" charset="0"/>
              </a:rPr>
              <a:t>considered</a:t>
            </a:r>
            <a:r>
              <a:rPr lang="sk-SK" sz="2200" dirty="0">
                <a:latin typeface="+mn-lt"/>
                <a:cs typeface="Arial" charset="0"/>
              </a:rPr>
              <a:t> as a </a:t>
            </a:r>
            <a:r>
              <a:rPr lang="en-US" sz="2200" dirty="0">
                <a:latin typeface="+mn-lt"/>
                <a:cs typeface="Arial" charset="0"/>
              </a:rPr>
              <a:t>team warning.</a:t>
            </a:r>
            <a:endParaRPr lang="en-GB" sz="2200" dirty="0" err="1">
              <a:latin typeface="+mn-lt"/>
              <a:cs typeface="+mn-cs"/>
            </a:endParaRPr>
          </a:p>
        </p:txBody>
      </p:sp>
      <p:sp>
        <p:nvSpPr>
          <p:cNvPr id="8" name="Téglalap 7">
            <a:extLst>
              <a:ext uri="{FF2B5EF4-FFF2-40B4-BE49-F238E27FC236}">
                <a16:creationId xmlns:a16="http://schemas.microsoft.com/office/drawing/2014/main" id="{46D7146B-E603-4B0F-839A-D7DF8B2A000B}"/>
              </a:ext>
            </a:extLst>
          </p:cNvPr>
          <p:cNvSpPr>
            <a:spLocks noChangeArrowheads="1"/>
          </p:cNvSpPr>
          <p:nvPr/>
        </p:nvSpPr>
        <p:spPr bwMode="auto">
          <a:xfrm>
            <a:off x="7935913" y="3167063"/>
            <a:ext cx="504825" cy="3587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hu-HU" altLang="sk-SK"/>
          </a:p>
        </p:txBody>
      </p:sp>
      <p:sp>
        <p:nvSpPr>
          <p:cNvPr id="9" name="Téglalap 8">
            <a:extLst>
              <a:ext uri="{FF2B5EF4-FFF2-40B4-BE49-F238E27FC236}">
                <a16:creationId xmlns:a16="http://schemas.microsoft.com/office/drawing/2014/main" id="{3E1AD12A-6005-45C7-B858-4B939A447481}"/>
              </a:ext>
            </a:extLst>
          </p:cNvPr>
          <p:cNvSpPr>
            <a:spLocks noChangeArrowheads="1"/>
          </p:cNvSpPr>
          <p:nvPr/>
        </p:nvSpPr>
        <p:spPr bwMode="auto">
          <a:xfrm>
            <a:off x="9304338" y="3167063"/>
            <a:ext cx="504825" cy="3587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hu-HU" altLang="sk-SK"/>
          </a:p>
        </p:txBody>
      </p:sp>
      <p:sp>
        <p:nvSpPr>
          <p:cNvPr id="10" name="Szövegdoboz 9">
            <a:extLst>
              <a:ext uri="{FF2B5EF4-FFF2-40B4-BE49-F238E27FC236}">
                <a16:creationId xmlns:a16="http://schemas.microsoft.com/office/drawing/2014/main" id="{689C1E7A-5E11-4C88-B49F-E1D12F9EEE47}"/>
              </a:ext>
            </a:extLst>
          </p:cNvPr>
          <p:cNvSpPr txBox="1">
            <a:spLocks noChangeArrowheads="1"/>
          </p:cNvSpPr>
          <p:nvPr/>
        </p:nvSpPr>
        <p:spPr bwMode="auto">
          <a:xfrm>
            <a:off x="879475" y="4068763"/>
            <a:ext cx="6769100" cy="1447800"/>
          </a:xfrm>
          <a:prstGeom prst="rect">
            <a:avLst/>
          </a:prstGeom>
          <a:noFill/>
          <a:ln w="9525">
            <a:noFill/>
            <a:miter lim="800000"/>
            <a:headEnd/>
            <a:tailEnd/>
          </a:ln>
        </p:spPr>
        <p:txBody>
          <a:bodyPr>
            <a:spAutoFit/>
          </a:bodyPr>
          <a:lstStyle/>
          <a:p>
            <a:pPr eaLnBrk="0" hangingPunct="0">
              <a:defRPr/>
            </a:pPr>
            <a:r>
              <a:rPr lang="hu-HU" sz="2200" dirty="0">
                <a:latin typeface="+mn-lt"/>
                <a:cs typeface="+mn-cs"/>
              </a:rPr>
              <a:t>3. </a:t>
            </a:r>
            <a:r>
              <a:rPr lang="en-US" sz="2200" dirty="0">
                <a:latin typeface="+mn-lt"/>
                <a:cs typeface="Arial" charset="0"/>
              </a:rPr>
              <a:t>After a team member was sanctioned</a:t>
            </a:r>
            <a:r>
              <a:rPr lang="hu-HU" sz="2200" dirty="0">
                <a:latin typeface="+mn-lt"/>
                <a:cs typeface="Arial" charset="0"/>
              </a:rPr>
              <a:t>, </a:t>
            </a:r>
            <a:r>
              <a:rPr lang="en-US" sz="2200" dirty="0">
                <a:latin typeface="+mn-lt"/>
                <a:cs typeface="Arial" charset="0"/>
              </a:rPr>
              <a:t>the team may not be warned anymore</a:t>
            </a:r>
            <a:r>
              <a:rPr lang="sk-SK" sz="2200" dirty="0">
                <a:latin typeface="+mn-lt"/>
                <a:cs typeface="Arial" charset="0"/>
              </a:rPr>
              <a:t>,</a:t>
            </a:r>
            <a:r>
              <a:rPr lang="en-US" sz="2200" dirty="0">
                <a:latin typeface="+mn-lt"/>
                <a:cs typeface="Arial" charset="0"/>
              </a:rPr>
              <a:t> </a:t>
            </a:r>
            <a:r>
              <a:rPr lang="hu-HU" sz="2200" dirty="0" err="1">
                <a:latin typeface="+mn-lt"/>
                <a:cs typeface="Arial" charset="0"/>
              </a:rPr>
              <a:t>neither</a:t>
            </a:r>
            <a:r>
              <a:rPr lang="hu-HU" sz="2200" dirty="0">
                <a:latin typeface="+mn-lt"/>
                <a:cs typeface="Arial" charset="0"/>
              </a:rPr>
              <a:t> </a:t>
            </a:r>
            <a:r>
              <a:rPr lang="hu-HU" sz="2200" dirty="0" err="1">
                <a:latin typeface="+mn-lt"/>
                <a:cs typeface="Arial" charset="0"/>
              </a:rPr>
              <a:t>with</a:t>
            </a:r>
            <a:r>
              <a:rPr lang="hu-HU" sz="2200" dirty="0">
                <a:latin typeface="+mn-lt"/>
                <a:cs typeface="Arial" charset="0"/>
              </a:rPr>
              <a:t> </a:t>
            </a:r>
            <a:r>
              <a:rPr lang="hu-HU" sz="2200" dirty="0" err="1">
                <a:latin typeface="+mn-lt"/>
                <a:cs typeface="Arial" charset="0"/>
              </a:rPr>
              <a:t>stage</a:t>
            </a:r>
            <a:r>
              <a:rPr lang="hu-HU" sz="2200" dirty="0">
                <a:latin typeface="+mn-lt"/>
                <a:cs typeface="Arial" charset="0"/>
              </a:rPr>
              <a:t> 1 </a:t>
            </a:r>
            <a:r>
              <a:rPr lang="hu-HU" sz="2200" dirty="0" err="1">
                <a:latin typeface="+mn-lt"/>
                <a:cs typeface="Arial" charset="0"/>
              </a:rPr>
              <a:t>nor</a:t>
            </a:r>
            <a:r>
              <a:rPr lang="hu-HU" sz="2200" dirty="0">
                <a:latin typeface="+mn-lt"/>
                <a:cs typeface="Arial" charset="0"/>
              </a:rPr>
              <a:t> </a:t>
            </a:r>
            <a:r>
              <a:rPr lang="hu-HU" sz="2200" dirty="0" err="1">
                <a:latin typeface="+mn-lt"/>
                <a:cs typeface="Arial" charset="0"/>
              </a:rPr>
              <a:t>with</a:t>
            </a:r>
            <a:r>
              <a:rPr lang="hu-HU" sz="2200" dirty="0">
                <a:latin typeface="+mn-lt"/>
                <a:cs typeface="Arial" charset="0"/>
              </a:rPr>
              <a:t> </a:t>
            </a:r>
            <a:r>
              <a:rPr lang="hu-HU" sz="2200" dirty="0" err="1">
                <a:latin typeface="+mn-lt"/>
                <a:cs typeface="Arial" charset="0"/>
              </a:rPr>
              <a:t>stage</a:t>
            </a:r>
            <a:r>
              <a:rPr lang="hu-HU" sz="2200" dirty="0">
                <a:latin typeface="+mn-lt"/>
                <a:cs typeface="Arial" charset="0"/>
              </a:rPr>
              <a:t> 2 </a:t>
            </a:r>
            <a:r>
              <a:rPr lang="en-US" sz="2200" dirty="0">
                <a:latin typeface="+mn-lt"/>
                <a:cs typeface="Arial" charset="0"/>
              </a:rPr>
              <a:t>(even there was no warning before).</a:t>
            </a:r>
            <a:endParaRPr lang="hu-HU" sz="2200" dirty="0">
              <a:latin typeface="+mn-lt"/>
              <a:cs typeface="Arial" charset="0"/>
            </a:endParaRPr>
          </a:p>
          <a:p>
            <a:pPr eaLnBrk="0" hangingPunct="0">
              <a:defRPr/>
            </a:pPr>
            <a:endParaRPr lang="hu-HU" sz="2200" dirty="0">
              <a:latin typeface="+mn-lt"/>
              <a:cs typeface="+mn-cs"/>
            </a:endParaRPr>
          </a:p>
        </p:txBody>
      </p:sp>
      <p:sp>
        <p:nvSpPr>
          <p:cNvPr id="11" name="Téglalap 10">
            <a:extLst>
              <a:ext uri="{FF2B5EF4-FFF2-40B4-BE49-F238E27FC236}">
                <a16:creationId xmlns:a16="http://schemas.microsoft.com/office/drawing/2014/main" id="{FF8E704A-B9C5-45E9-82EC-CB7C5A459CEF}"/>
              </a:ext>
            </a:extLst>
          </p:cNvPr>
          <p:cNvSpPr>
            <a:spLocks noChangeArrowheads="1"/>
          </p:cNvSpPr>
          <p:nvPr/>
        </p:nvSpPr>
        <p:spPr bwMode="auto">
          <a:xfrm>
            <a:off x="7935913" y="4391025"/>
            <a:ext cx="5048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hu-HU" altLang="sk-SK"/>
          </a:p>
        </p:txBody>
      </p:sp>
      <p:sp>
        <p:nvSpPr>
          <p:cNvPr id="12" name="Téglalap 11">
            <a:extLst>
              <a:ext uri="{FF2B5EF4-FFF2-40B4-BE49-F238E27FC236}">
                <a16:creationId xmlns:a16="http://schemas.microsoft.com/office/drawing/2014/main" id="{D07810B7-D402-400D-854F-CCB8828CCF93}"/>
              </a:ext>
            </a:extLst>
          </p:cNvPr>
          <p:cNvSpPr>
            <a:spLocks noChangeArrowheads="1"/>
          </p:cNvSpPr>
          <p:nvPr/>
        </p:nvSpPr>
        <p:spPr bwMode="auto">
          <a:xfrm>
            <a:off x="9304338" y="4391025"/>
            <a:ext cx="504825" cy="3603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hu-HU" altLang="sk-SK"/>
          </a:p>
        </p:txBody>
      </p:sp>
      <p:sp>
        <p:nvSpPr>
          <p:cNvPr id="13" name="Szövegdoboz 12">
            <a:extLst>
              <a:ext uri="{FF2B5EF4-FFF2-40B4-BE49-F238E27FC236}">
                <a16:creationId xmlns:a16="http://schemas.microsoft.com/office/drawing/2014/main" id="{F797EC98-0F80-45B1-88FD-5EBD386DA9C9}"/>
              </a:ext>
            </a:extLst>
          </p:cNvPr>
          <p:cNvSpPr txBox="1">
            <a:spLocks noChangeArrowheads="1"/>
          </p:cNvSpPr>
          <p:nvPr/>
        </p:nvSpPr>
        <p:spPr bwMode="auto">
          <a:xfrm>
            <a:off x="879475" y="5653088"/>
            <a:ext cx="6769100" cy="1447800"/>
          </a:xfrm>
          <a:prstGeom prst="rect">
            <a:avLst/>
          </a:prstGeom>
          <a:noFill/>
          <a:ln w="9525">
            <a:noFill/>
            <a:miter lim="800000"/>
            <a:headEnd/>
            <a:tailEnd/>
          </a:ln>
        </p:spPr>
        <p:txBody>
          <a:bodyPr>
            <a:spAutoFit/>
          </a:bodyPr>
          <a:lstStyle/>
          <a:p>
            <a:pPr eaLnBrk="0" hangingPunct="0">
              <a:defRPr/>
            </a:pPr>
            <a:r>
              <a:rPr lang="hu-HU" sz="2200" dirty="0">
                <a:latin typeface="+mn-lt"/>
                <a:cs typeface="+mn-cs"/>
              </a:rPr>
              <a:t>4. </a:t>
            </a:r>
            <a:r>
              <a:rPr lang="hu-HU" sz="2200" dirty="0" err="1">
                <a:latin typeface="+mn-lt"/>
                <a:cs typeface="Arial" charset="0"/>
              </a:rPr>
              <a:t>When</a:t>
            </a:r>
            <a:r>
              <a:rPr lang="hu-HU" sz="2200" dirty="0">
                <a:latin typeface="+mn-lt"/>
                <a:cs typeface="Arial" charset="0"/>
              </a:rPr>
              <a:t> </a:t>
            </a:r>
            <a:r>
              <a:rPr lang="hu-HU" sz="2200" dirty="0" err="1">
                <a:latin typeface="+mn-lt"/>
                <a:cs typeface="Arial" charset="0"/>
              </a:rPr>
              <a:t>the</a:t>
            </a:r>
            <a:r>
              <a:rPr lang="hu-HU" sz="2200" dirty="0">
                <a:latin typeface="+mn-lt"/>
                <a:cs typeface="Arial" charset="0"/>
              </a:rPr>
              <a:t> 1st </a:t>
            </a:r>
            <a:r>
              <a:rPr lang="hu-HU" sz="2200" dirty="0" err="1">
                <a:latin typeface="+mn-lt"/>
                <a:cs typeface="Arial" charset="0"/>
              </a:rPr>
              <a:t>referee</a:t>
            </a:r>
            <a:r>
              <a:rPr lang="hu-HU" sz="2200" dirty="0">
                <a:latin typeface="+mn-lt"/>
                <a:cs typeface="Arial" charset="0"/>
              </a:rPr>
              <a:t> </a:t>
            </a:r>
            <a:r>
              <a:rPr lang="hu-HU" sz="2200" dirty="0" err="1">
                <a:latin typeface="+mn-lt"/>
                <a:cs typeface="Arial" charset="0"/>
              </a:rPr>
              <a:t>issues</a:t>
            </a:r>
            <a:r>
              <a:rPr lang="hu-HU" sz="2200" dirty="0">
                <a:latin typeface="+mn-lt"/>
                <a:cs typeface="Arial" charset="0"/>
              </a:rPr>
              <a:t> </a:t>
            </a:r>
            <a:r>
              <a:rPr lang="en-US" sz="2200" dirty="0">
                <a:latin typeface="+mn-lt"/>
                <a:cs typeface="Arial" charset="0"/>
              </a:rPr>
              <a:t>a red card to a coach</a:t>
            </a:r>
            <a:r>
              <a:rPr lang="hu-HU" sz="2200" dirty="0">
                <a:latin typeface="+mn-lt"/>
                <a:cs typeface="Arial" charset="0"/>
              </a:rPr>
              <a:t>, he/</a:t>
            </a:r>
            <a:r>
              <a:rPr lang="hu-HU" sz="2200" dirty="0" err="1">
                <a:latin typeface="+mn-lt"/>
                <a:cs typeface="Arial" charset="0"/>
              </a:rPr>
              <a:t>she</a:t>
            </a:r>
            <a:r>
              <a:rPr lang="hu-HU" sz="2200" dirty="0">
                <a:latin typeface="+mn-lt"/>
                <a:cs typeface="Arial" charset="0"/>
              </a:rPr>
              <a:t> </a:t>
            </a:r>
            <a:r>
              <a:rPr lang="hu-HU" sz="2200" dirty="0" err="1">
                <a:latin typeface="+mn-lt"/>
                <a:cs typeface="Arial" charset="0"/>
              </a:rPr>
              <a:t>should</a:t>
            </a:r>
            <a:r>
              <a:rPr lang="hu-HU" sz="2200" dirty="0">
                <a:latin typeface="+mn-lt"/>
                <a:cs typeface="Arial" charset="0"/>
              </a:rPr>
              <a:t> show </a:t>
            </a:r>
            <a:r>
              <a:rPr lang="hu-HU" sz="2200" dirty="0" err="1">
                <a:latin typeface="+mn-lt"/>
                <a:cs typeface="Arial" charset="0"/>
              </a:rPr>
              <a:t>it</a:t>
            </a:r>
            <a:r>
              <a:rPr lang="hu-HU" sz="2200" dirty="0">
                <a:latin typeface="+mn-lt"/>
                <a:cs typeface="Arial" charset="0"/>
              </a:rPr>
              <a:t> </a:t>
            </a:r>
            <a:r>
              <a:rPr lang="hu-HU" sz="2200" dirty="0" err="1">
                <a:latin typeface="+mn-lt"/>
                <a:cs typeface="Arial" charset="0"/>
              </a:rPr>
              <a:t>twice</a:t>
            </a:r>
            <a:r>
              <a:rPr lang="hu-HU" sz="2200" dirty="0">
                <a:latin typeface="+mn-lt"/>
                <a:cs typeface="Arial" charset="0"/>
              </a:rPr>
              <a:t>: </a:t>
            </a:r>
            <a:r>
              <a:rPr lang="hu-HU" sz="2200" dirty="0" err="1">
                <a:latin typeface="+mn-lt"/>
                <a:cs typeface="Arial" charset="0"/>
              </a:rPr>
              <a:t>first</a:t>
            </a:r>
            <a:r>
              <a:rPr lang="hu-HU" sz="2200" dirty="0">
                <a:latin typeface="+mn-lt"/>
                <a:cs typeface="Arial" charset="0"/>
              </a:rPr>
              <a:t> </a:t>
            </a:r>
            <a:r>
              <a:rPr lang="hu-HU" sz="2200" dirty="0" err="1">
                <a:latin typeface="+mn-lt"/>
                <a:cs typeface="Arial" charset="0"/>
              </a:rPr>
              <a:t>during</a:t>
            </a:r>
            <a:r>
              <a:rPr lang="hu-HU" sz="2200" dirty="0">
                <a:latin typeface="+mn-lt"/>
                <a:cs typeface="Arial" charset="0"/>
              </a:rPr>
              <a:t> </a:t>
            </a:r>
            <a:r>
              <a:rPr lang="hu-HU" sz="2200" dirty="0" err="1">
                <a:latin typeface="+mn-lt"/>
                <a:cs typeface="Arial" charset="0"/>
              </a:rPr>
              <a:t>communication</a:t>
            </a:r>
            <a:r>
              <a:rPr lang="hu-HU" sz="2200" dirty="0">
                <a:latin typeface="+mn-lt"/>
                <a:cs typeface="Arial" charset="0"/>
              </a:rPr>
              <a:t> </a:t>
            </a:r>
            <a:r>
              <a:rPr lang="en-US" sz="2200" dirty="0">
                <a:latin typeface="+mn-lt"/>
                <a:cs typeface="Arial" charset="0"/>
              </a:rPr>
              <a:t>to </a:t>
            </a:r>
            <a:r>
              <a:rPr lang="hu-HU" sz="2200" dirty="0" err="1">
                <a:latin typeface="+mn-lt"/>
                <a:cs typeface="Arial" charset="0"/>
              </a:rPr>
              <a:t>the</a:t>
            </a:r>
            <a:r>
              <a:rPr lang="en-US" sz="2200" dirty="0">
                <a:latin typeface="+mn-lt"/>
                <a:cs typeface="Arial" charset="0"/>
              </a:rPr>
              <a:t> game captain</a:t>
            </a:r>
            <a:r>
              <a:rPr lang="hu-HU" sz="2200" dirty="0">
                <a:latin typeface="+mn-lt"/>
                <a:cs typeface="Arial" charset="0"/>
              </a:rPr>
              <a:t>, </a:t>
            </a:r>
            <a:r>
              <a:rPr lang="en-US" sz="2200" dirty="0">
                <a:latin typeface="+mn-lt"/>
                <a:cs typeface="Arial" charset="0"/>
              </a:rPr>
              <a:t> </a:t>
            </a:r>
            <a:r>
              <a:rPr lang="hu-HU" sz="2200" dirty="0" err="1">
                <a:latin typeface="+mn-lt"/>
                <a:cs typeface="Arial" charset="0"/>
              </a:rPr>
              <a:t>then</a:t>
            </a:r>
            <a:r>
              <a:rPr lang="hu-HU" sz="2200" dirty="0">
                <a:latin typeface="+mn-lt"/>
                <a:cs typeface="Arial" charset="0"/>
              </a:rPr>
              <a:t> </a:t>
            </a:r>
            <a:r>
              <a:rPr lang="hu-HU" sz="2200" dirty="0" err="1">
                <a:latin typeface="+mn-lt"/>
                <a:cs typeface="Arial" charset="0"/>
              </a:rPr>
              <a:t>when</a:t>
            </a:r>
            <a:r>
              <a:rPr lang="hu-HU" sz="2200" dirty="0">
                <a:latin typeface="+mn-lt"/>
                <a:cs typeface="Arial" charset="0"/>
              </a:rPr>
              <a:t> </a:t>
            </a:r>
            <a:r>
              <a:rPr lang="en-US" sz="2200" dirty="0">
                <a:latin typeface="+mn-lt"/>
                <a:cs typeface="Arial" charset="0"/>
              </a:rPr>
              <a:t>the coach raises his</a:t>
            </a:r>
            <a:r>
              <a:rPr lang="sk-SK" sz="2200" dirty="0">
                <a:latin typeface="+mn-lt"/>
                <a:cs typeface="Arial" charset="0"/>
              </a:rPr>
              <a:t>/</a:t>
            </a:r>
            <a:r>
              <a:rPr lang="sk-SK" sz="2200" dirty="0" err="1">
                <a:latin typeface="+mn-lt"/>
                <a:cs typeface="Arial" charset="0"/>
              </a:rPr>
              <a:t>her</a:t>
            </a:r>
            <a:r>
              <a:rPr lang="en-US" sz="2200" dirty="0">
                <a:latin typeface="+mn-lt"/>
                <a:cs typeface="Arial" charset="0"/>
              </a:rPr>
              <a:t> hand</a:t>
            </a:r>
            <a:r>
              <a:rPr lang="sk-SK" sz="2200" dirty="0">
                <a:latin typeface="+mn-lt"/>
                <a:cs typeface="Arial" charset="0"/>
              </a:rPr>
              <a:t>.</a:t>
            </a:r>
            <a:endParaRPr lang="en-GB" sz="2200" dirty="0" err="1">
              <a:latin typeface="+mn-lt"/>
              <a:cs typeface="+mn-cs"/>
            </a:endParaRPr>
          </a:p>
        </p:txBody>
      </p:sp>
      <p:sp>
        <p:nvSpPr>
          <p:cNvPr id="14" name="Téglalap 13">
            <a:extLst>
              <a:ext uri="{FF2B5EF4-FFF2-40B4-BE49-F238E27FC236}">
                <a16:creationId xmlns:a16="http://schemas.microsoft.com/office/drawing/2014/main" id="{81DFD833-4C69-4290-AA41-73B81C98C9FE}"/>
              </a:ext>
            </a:extLst>
          </p:cNvPr>
          <p:cNvSpPr>
            <a:spLocks noChangeArrowheads="1"/>
          </p:cNvSpPr>
          <p:nvPr/>
        </p:nvSpPr>
        <p:spPr bwMode="auto">
          <a:xfrm>
            <a:off x="7935913" y="6132513"/>
            <a:ext cx="5048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hu-HU" altLang="sk-SK"/>
          </a:p>
        </p:txBody>
      </p:sp>
      <p:sp>
        <p:nvSpPr>
          <p:cNvPr id="15" name="Téglalap 14">
            <a:extLst>
              <a:ext uri="{FF2B5EF4-FFF2-40B4-BE49-F238E27FC236}">
                <a16:creationId xmlns:a16="http://schemas.microsoft.com/office/drawing/2014/main" id="{3FD300DC-0563-4DE9-8F61-54B48CBB2E3C}"/>
              </a:ext>
            </a:extLst>
          </p:cNvPr>
          <p:cNvSpPr>
            <a:spLocks noChangeArrowheads="1"/>
          </p:cNvSpPr>
          <p:nvPr/>
        </p:nvSpPr>
        <p:spPr bwMode="auto">
          <a:xfrm>
            <a:off x="9304338" y="6132513"/>
            <a:ext cx="504825" cy="3603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endParaRPr lang="hu-HU" altLang="sk-SK"/>
          </a:p>
        </p:txBody>
      </p:sp>
      <p:sp>
        <p:nvSpPr>
          <p:cNvPr id="16" name="Szorzás 15">
            <a:extLst>
              <a:ext uri="{FF2B5EF4-FFF2-40B4-BE49-F238E27FC236}">
                <a16:creationId xmlns:a16="http://schemas.microsoft.com/office/drawing/2014/main" id="{FFA41D88-EF9A-4BFB-A7F8-FA545221C33F}"/>
              </a:ext>
            </a:extLst>
          </p:cNvPr>
          <p:cNvSpPr/>
          <p:nvPr/>
        </p:nvSpPr>
        <p:spPr bwMode="auto">
          <a:xfrm>
            <a:off x="9304338" y="1909763"/>
            <a:ext cx="576262" cy="612775"/>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hu-HU">
              <a:latin typeface="Times" charset="0"/>
              <a:cs typeface="+mn-cs"/>
            </a:endParaRPr>
          </a:p>
        </p:txBody>
      </p:sp>
      <p:sp>
        <p:nvSpPr>
          <p:cNvPr id="17" name="Szorzás 16">
            <a:extLst>
              <a:ext uri="{FF2B5EF4-FFF2-40B4-BE49-F238E27FC236}">
                <a16:creationId xmlns:a16="http://schemas.microsoft.com/office/drawing/2014/main" id="{67C323CC-6F5A-4994-B6C4-FD17C041C7AD}"/>
              </a:ext>
            </a:extLst>
          </p:cNvPr>
          <p:cNvSpPr/>
          <p:nvPr/>
        </p:nvSpPr>
        <p:spPr bwMode="auto">
          <a:xfrm>
            <a:off x="7864475" y="3022600"/>
            <a:ext cx="576263" cy="614363"/>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hu-HU">
              <a:latin typeface="Times" charset="0"/>
              <a:cs typeface="+mn-cs"/>
            </a:endParaRPr>
          </a:p>
        </p:txBody>
      </p:sp>
      <p:sp>
        <p:nvSpPr>
          <p:cNvPr id="18" name="Szorzás 17">
            <a:extLst>
              <a:ext uri="{FF2B5EF4-FFF2-40B4-BE49-F238E27FC236}">
                <a16:creationId xmlns:a16="http://schemas.microsoft.com/office/drawing/2014/main" id="{C58E4FE9-CE5F-46B5-AB7F-06F0B10883C9}"/>
              </a:ext>
            </a:extLst>
          </p:cNvPr>
          <p:cNvSpPr/>
          <p:nvPr/>
        </p:nvSpPr>
        <p:spPr bwMode="auto">
          <a:xfrm>
            <a:off x="9304338" y="4248150"/>
            <a:ext cx="576262" cy="612775"/>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hu-HU">
              <a:latin typeface="Times" charset="0"/>
              <a:cs typeface="+mn-cs"/>
            </a:endParaRPr>
          </a:p>
        </p:txBody>
      </p:sp>
      <p:sp>
        <p:nvSpPr>
          <p:cNvPr id="19" name="Szorzás 18">
            <a:extLst>
              <a:ext uri="{FF2B5EF4-FFF2-40B4-BE49-F238E27FC236}">
                <a16:creationId xmlns:a16="http://schemas.microsoft.com/office/drawing/2014/main" id="{DD42F417-C32D-4152-B29B-3E558473ED6B}"/>
              </a:ext>
            </a:extLst>
          </p:cNvPr>
          <p:cNvSpPr/>
          <p:nvPr/>
        </p:nvSpPr>
        <p:spPr bwMode="auto">
          <a:xfrm>
            <a:off x="9304338" y="6013450"/>
            <a:ext cx="576262" cy="612775"/>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hu-HU">
              <a:latin typeface="Times" charset="0"/>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5" grpId="0" animBg="1"/>
      <p:bldP spid="6" grpId="0" animBg="1"/>
      <p:bldP spid="7" grpId="0" build="p"/>
      <p:bldP spid="8" grpId="0" animBg="1"/>
      <p:bldP spid="9" grpId="0" animBg="1"/>
      <p:bldP spid="10" grpId="0" build="p"/>
      <p:bldP spid="11" grpId="0" animBg="1"/>
      <p:bldP spid="12" grpId="0" animBg="1"/>
      <p:bldP spid="13" grpId="0" build="p"/>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869985B3-9CBE-41AB-8F73-0A2EA84863B3}"/>
              </a:ext>
            </a:extLst>
          </p:cNvPr>
          <p:cNvSpPr txBox="1"/>
          <p:nvPr/>
        </p:nvSpPr>
        <p:spPr>
          <a:xfrm>
            <a:off x="1960563" y="2628900"/>
            <a:ext cx="7200900" cy="1939925"/>
          </a:xfrm>
          <a:prstGeom prst="rect">
            <a:avLst/>
          </a:prstGeom>
          <a:noFill/>
        </p:spPr>
        <p:txBody>
          <a:bodyPr>
            <a:spAutoFit/>
          </a:bodyPr>
          <a:lstStyle/>
          <a:p>
            <a:pPr algn="ctr">
              <a:defRPr/>
            </a:pPr>
            <a:r>
              <a:rPr lang="hu-HU" b="1" dirty="0" err="1">
                <a:latin typeface="+mn-lt"/>
                <a:cs typeface="Arial" charset="0"/>
              </a:rPr>
              <a:t>This</a:t>
            </a:r>
            <a:r>
              <a:rPr lang="hu-HU" b="1" dirty="0">
                <a:latin typeface="+mn-lt"/>
                <a:cs typeface="Arial" charset="0"/>
              </a:rPr>
              <a:t> </a:t>
            </a:r>
            <a:r>
              <a:rPr lang="hu-HU" b="1" dirty="0" err="1">
                <a:latin typeface="+mn-lt"/>
                <a:cs typeface="Arial" charset="0"/>
              </a:rPr>
              <a:t>course</a:t>
            </a:r>
            <a:r>
              <a:rPr lang="hu-HU" b="1" dirty="0">
                <a:latin typeface="+mn-lt"/>
                <a:cs typeface="Arial" charset="0"/>
              </a:rPr>
              <a:t> is </a:t>
            </a:r>
            <a:r>
              <a:rPr lang="hu-HU" b="1" dirty="0" err="1">
                <a:latin typeface="+mn-lt"/>
                <a:cs typeface="Arial" charset="0"/>
              </a:rPr>
              <a:t>now</a:t>
            </a:r>
            <a:r>
              <a:rPr lang="hu-HU" b="1" dirty="0">
                <a:latin typeface="+mn-lt"/>
                <a:cs typeface="Arial" charset="0"/>
              </a:rPr>
              <a:t> </a:t>
            </a:r>
            <a:r>
              <a:rPr lang="hu-HU" b="1" dirty="0" err="1">
                <a:latin typeface="+mn-lt"/>
                <a:cs typeface="Arial" charset="0"/>
              </a:rPr>
              <a:t>complete</a:t>
            </a:r>
            <a:endParaRPr lang="hu-HU" b="1" dirty="0">
              <a:latin typeface="+mn-lt"/>
              <a:cs typeface="Arial" charset="0"/>
            </a:endParaRPr>
          </a:p>
          <a:p>
            <a:pPr algn="ctr">
              <a:defRPr/>
            </a:pPr>
            <a:endParaRPr lang="hu-HU" b="1" dirty="0">
              <a:latin typeface="+mn-lt"/>
              <a:cs typeface="Arial" charset="0"/>
            </a:endParaRPr>
          </a:p>
          <a:p>
            <a:pPr algn="ctr">
              <a:defRPr/>
            </a:pPr>
            <a:r>
              <a:rPr lang="hu-HU" b="1" dirty="0" err="1">
                <a:latin typeface="+mn-lt"/>
                <a:cs typeface="Arial" charset="0"/>
              </a:rPr>
              <a:t>Thank</a:t>
            </a:r>
            <a:r>
              <a:rPr lang="hu-HU" b="1" dirty="0">
                <a:latin typeface="+mn-lt"/>
                <a:cs typeface="Arial" charset="0"/>
              </a:rPr>
              <a:t> </a:t>
            </a:r>
            <a:r>
              <a:rPr lang="hu-HU" b="1" dirty="0" err="1">
                <a:latin typeface="+mn-lt"/>
                <a:cs typeface="Arial" charset="0"/>
              </a:rPr>
              <a:t>you</a:t>
            </a:r>
            <a:r>
              <a:rPr lang="hu-HU" b="1" dirty="0">
                <a:latin typeface="+mn-lt"/>
                <a:cs typeface="Arial" charset="0"/>
              </a:rPr>
              <a:t> </a:t>
            </a:r>
            <a:r>
              <a:rPr lang="hu-HU" b="1" dirty="0" err="1">
                <a:latin typeface="+mn-lt"/>
                <a:cs typeface="Arial" charset="0"/>
              </a:rPr>
              <a:t>for</a:t>
            </a:r>
            <a:r>
              <a:rPr lang="hu-HU" b="1" dirty="0">
                <a:latin typeface="+mn-lt"/>
                <a:cs typeface="Arial" charset="0"/>
              </a:rPr>
              <a:t> </a:t>
            </a:r>
            <a:r>
              <a:rPr lang="hu-HU" b="1" dirty="0" err="1">
                <a:latin typeface="+mn-lt"/>
                <a:cs typeface="Arial" charset="0"/>
              </a:rPr>
              <a:t>choosing</a:t>
            </a:r>
            <a:r>
              <a:rPr lang="hu-HU" b="1" dirty="0">
                <a:latin typeface="+mn-lt"/>
                <a:cs typeface="Arial" charset="0"/>
              </a:rPr>
              <a:t> </a:t>
            </a:r>
            <a:r>
              <a:rPr lang="hu-HU" b="1" dirty="0" err="1">
                <a:latin typeface="+mn-lt"/>
                <a:cs typeface="Arial" charset="0"/>
              </a:rPr>
              <a:t>the</a:t>
            </a:r>
            <a:r>
              <a:rPr lang="hu-HU" b="1" dirty="0">
                <a:latin typeface="+mn-lt"/>
                <a:cs typeface="Arial" charset="0"/>
              </a:rPr>
              <a:t> </a:t>
            </a:r>
          </a:p>
          <a:p>
            <a:pPr algn="ctr">
              <a:defRPr/>
            </a:pPr>
            <a:endParaRPr lang="hu-HU" b="1" dirty="0">
              <a:latin typeface="+mn-lt"/>
              <a:cs typeface="Arial" charset="0"/>
            </a:endParaRPr>
          </a:p>
          <a:p>
            <a:pPr algn="ctr">
              <a:defRPr/>
            </a:pPr>
            <a:r>
              <a:rPr lang="hu-HU" b="1" dirty="0">
                <a:latin typeface="+mn-lt"/>
                <a:cs typeface="Arial" charset="0"/>
              </a:rPr>
              <a:t>MEVZA </a:t>
            </a:r>
            <a:r>
              <a:rPr lang="hu-HU" b="1" dirty="0" err="1">
                <a:latin typeface="+mn-lt"/>
                <a:cs typeface="Arial" charset="0"/>
              </a:rPr>
              <a:t>Teaching</a:t>
            </a:r>
            <a:r>
              <a:rPr lang="hu-HU" b="1" dirty="0">
                <a:latin typeface="+mn-lt"/>
                <a:cs typeface="Arial" charset="0"/>
              </a:rPr>
              <a:t> </a:t>
            </a:r>
            <a:r>
              <a:rPr lang="hu-HU" b="1" dirty="0" err="1">
                <a:latin typeface="+mn-lt"/>
                <a:cs typeface="Arial" charset="0"/>
              </a:rPr>
              <a:t>Material</a:t>
            </a:r>
            <a:r>
              <a:rPr lang="hu-HU" b="1" dirty="0">
                <a:latin typeface="+mn-lt"/>
                <a:cs typeface="Arial" charset="0"/>
              </a:rPr>
              <a:t> 2021</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72D860AC-2E84-44FA-AA44-A32DF7B1BBE4}"/>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MINOR MISCONDUCT</a:t>
            </a:r>
            <a:endParaRPr lang="en-US" b="1" cap="all" dirty="0">
              <a:latin typeface="Arial" charset="0"/>
              <a:cs typeface="Arial" charset="0"/>
            </a:endParaRPr>
          </a:p>
        </p:txBody>
      </p:sp>
      <p:sp>
        <p:nvSpPr>
          <p:cNvPr id="8195" name="Szövegdoboz 2">
            <a:extLst>
              <a:ext uri="{FF2B5EF4-FFF2-40B4-BE49-F238E27FC236}">
                <a16:creationId xmlns:a16="http://schemas.microsoft.com/office/drawing/2014/main" id="{6CD050D8-BCF8-478F-B05A-397714C1A3B5}"/>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
        <p:nvSpPr>
          <p:cNvPr id="4" name="Szövegdoboz 28">
            <a:extLst>
              <a:ext uri="{FF2B5EF4-FFF2-40B4-BE49-F238E27FC236}">
                <a16:creationId xmlns:a16="http://schemas.microsoft.com/office/drawing/2014/main" id="{116E2E3E-6D2A-48E7-9648-C4A0F455F7CC}"/>
              </a:ext>
            </a:extLst>
          </p:cNvPr>
          <p:cNvSpPr txBox="1">
            <a:spLocks noChangeArrowheads="1"/>
          </p:cNvSpPr>
          <p:nvPr/>
        </p:nvSpPr>
        <p:spPr bwMode="auto">
          <a:xfrm>
            <a:off x="663575" y="3133725"/>
            <a:ext cx="9432925" cy="3901837"/>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Arial"/>
                <a:cs typeface="Arial"/>
              </a:rPr>
              <a:t>Minor</a:t>
            </a:r>
            <a:r>
              <a:rPr lang="en-US" spc="-5" dirty="0">
                <a:latin typeface="Arial"/>
                <a:cs typeface="Arial"/>
              </a:rPr>
              <a:t> </a:t>
            </a:r>
            <a:r>
              <a:rPr lang="en-US" dirty="0">
                <a:latin typeface="Arial"/>
                <a:cs typeface="Arial"/>
              </a:rPr>
              <a:t>miscondu</a:t>
            </a:r>
            <a:r>
              <a:rPr lang="en-US" spc="-25" dirty="0">
                <a:latin typeface="Arial"/>
                <a:cs typeface="Arial"/>
              </a:rPr>
              <a:t>ct</a:t>
            </a:r>
            <a:r>
              <a:rPr lang="en-US" spc="-15" dirty="0">
                <a:latin typeface="Arial"/>
                <a:cs typeface="Arial"/>
              </a:rPr>
              <a:t> </a:t>
            </a:r>
            <a:r>
              <a:rPr lang="en-US" dirty="0">
                <a:latin typeface="Arial"/>
                <a:cs typeface="Arial"/>
              </a:rPr>
              <a:t>o</a:t>
            </a:r>
            <a:r>
              <a:rPr lang="en-US" spc="-20" dirty="0">
                <a:latin typeface="Arial"/>
                <a:cs typeface="Arial"/>
              </a:rPr>
              <a:t>ff</a:t>
            </a:r>
            <a:r>
              <a:rPr lang="en-US" dirty="0">
                <a:latin typeface="Arial"/>
                <a:cs typeface="Arial"/>
              </a:rPr>
              <a:t>ences</a:t>
            </a:r>
            <a:r>
              <a:rPr lang="en-US" spc="-5" dirty="0">
                <a:latin typeface="Arial"/>
                <a:cs typeface="Arial"/>
              </a:rPr>
              <a:t> </a:t>
            </a:r>
            <a:r>
              <a:rPr lang="en-US" dirty="0">
                <a:latin typeface="Arial"/>
                <a:cs typeface="Arial"/>
              </a:rPr>
              <a:t>are</a:t>
            </a:r>
            <a:r>
              <a:rPr lang="en-US" spc="-5" dirty="0">
                <a:latin typeface="Arial"/>
                <a:cs typeface="Arial"/>
              </a:rPr>
              <a:t> </a:t>
            </a:r>
            <a:r>
              <a:rPr lang="en-US" dirty="0">
                <a:latin typeface="Arial"/>
                <a:cs typeface="Arial"/>
              </a:rPr>
              <a:t>not</a:t>
            </a:r>
            <a:r>
              <a:rPr lang="en-US" spc="-5" dirty="0">
                <a:latin typeface="Arial"/>
                <a:cs typeface="Arial"/>
              </a:rPr>
              <a:t> </a:t>
            </a:r>
            <a:r>
              <a:rPr lang="en-US" dirty="0">
                <a:latin typeface="Arial"/>
                <a:cs typeface="Arial"/>
              </a:rPr>
              <a:t>subje</a:t>
            </a:r>
            <a:r>
              <a:rPr lang="en-US" spc="-25" dirty="0">
                <a:latin typeface="Arial"/>
                <a:cs typeface="Arial"/>
              </a:rPr>
              <a:t>ct</a:t>
            </a:r>
            <a:r>
              <a:rPr lang="en-US" spc="-15" dirty="0">
                <a:latin typeface="Arial"/>
                <a:cs typeface="Arial"/>
              </a:rPr>
              <a:t> </a:t>
            </a:r>
            <a:r>
              <a:rPr lang="en-US" spc="-20" dirty="0">
                <a:latin typeface="Arial"/>
                <a:cs typeface="Arial"/>
              </a:rPr>
              <a:t>t</a:t>
            </a:r>
            <a:r>
              <a:rPr lang="en-US" dirty="0">
                <a:latin typeface="Arial"/>
                <a:cs typeface="Arial"/>
              </a:rPr>
              <a:t>o</a:t>
            </a:r>
            <a:r>
              <a:rPr lang="en-US" spc="-5" dirty="0">
                <a:latin typeface="Arial"/>
                <a:cs typeface="Arial"/>
              </a:rPr>
              <a:t> </a:t>
            </a:r>
            <a:r>
              <a:rPr lang="en-US" dirty="0">
                <a:latin typeface="Arial"/>
                <a:cs typeface="Arial"/>
              </a:rPr>
              <a:t>san</a:t>
            </a:r>
            <a:r>
              <a:rPr lang="en-US" spc="-30" dirty="0">
                <a:latin typeface="Arial"/>
                <a:cs typeface="Arial"/>
              </a:rPr>
              <a:t>c</a:t>
            </a:r>
            <a:r>
              <a:rPr lang="en-US" spc="-20" dirty="0">
                <a:latin typeface="Arial"/>
                <a:cs typeface="Arial"/>
              </a:rPr>
              <a:t>t</a:t>
            </a:r>
            <a:r>
              <a:rPr lang="en-US" dirty="0">
                <a:latin typeface="Arial"/>
                <a:cs typeface="Arial"/>
              </a:rPr>
              <a:t>ion</a:t>
            </a:r>
            <a:r>
              <a:rPr lang="en-US" spc="-5" dirty="0">
                <a:latin typeface="Arial"/>
                <a:cs typeface="Arial"/>
              </a:rPr>
              <a:t>s</a:t>
            </a:r>
            <a:r>
              <a:rPr lang="sk-SK" spc="-5" dirty="0">
                <a:latin typeface="Arial"/>
                <a:cs typeface="Arial"/>
              </a:rPr>
              <a:t>. </a:t>
            </a:r>
          </a:p>
          <a:p>
            <a:pPr marL="268288" lvl="1" algn="just" eaLnBrk="0" hangingPunct="0">
              <a:lnSpc>
                <a:spcPct val="150000"/>
              </a:lnSpc>
              <a:defRPr/>
            </a:pPr>
            <a:endParaRPr lang="sk-SK" spc="-5" dirty="0">
              <a:latin typeface="Arial"/>
              <a:cs typeface="Arial"/>
            </a:endParaRPr>
          </a:p>
          <a:p>
            <a:pPr marL="268288" lvl="1" algn="just" eaLnBrk="0" hangingPunct="0">
              <a:lnSpc>
                <a:spcPct val="150000"/>
              </a:lnSpc>
              <a:defRPr/>
            </a:pPr>
            <a:r>
              <a:rPr lang="sk-SK" spc="-5" dirty="0" err="1">
                <a:latin typeface="Arial"/>
                <a:cs typeface="Arial"/>
              </a:rPr>
              <a:t>Warnings</a:t>
            </a:r>
            <a:r>
              <a:rPr lang="sk-SK" spc="-5" dirty="0">
                <a:latin typeface="Arial"/>
                <a:cs typeface="Arial"/>
              </a:rPr>
              <a:t> </a:t>
            </a:r>
            <a:r>
              <a:rPr lang="sk-SK" spc="-5" dirty="0" err="1">
                <a:latin typeface="Arial"/>
                <a:cs typeface="Arial"/>
              </a:rPr>
              <a:t>should</a:t>
            </a:r>
            <a:r>
              <a:rPr lang="sk-SK" spc="-5" dirty="0">
                <a:latin typeface="Arial"/>
                <a:cs typeface="Arial"/>
              </a:rPr>
              <a:t> </a:t>
            </a:r>
            <a:r>
              <a:rPr lang="sk-SK" spc="-5" dirty="0" err="1">
                <a:latin typeface="Arial"/>
                <a:cs typeface="Arial"/>
              </a:rPr>
              <a:t>be</a:t>
            </a:r>
            <a:r>
              <a:rPr lang="sk-SK" spc="-5" dirty="0">
                <a:latin typeface="Arial"/>
                <a:cs typeface="Arial"/>
              </a:rPr>
              <a:t> </a:t>
            </a:r>
            <a:r>
              <a:rPr lang="sk-SK" spc="-5" dirty="0" err="1">
                <a:latin typeface="Arial"/>
                <a:cs typeface="Arial"/>
              </a:rPr>
              <a:t>used</a:t>
            </a:r>
            <a:r>
              <a:rPr lang="sk-SK" spc="-5" dirty="0">
                <a:latin typeface="Arial"/>
                <a:cs typeface="Arial"/>
              </a:rPr>
              <a:t> </a:t>
            </a:r>
            <a:r>
              <a:rPr lang="sk-SK" spc="-5" dirty="0" err="1">
                <a:latin typeface="Arial"/>
                <a:cs typeface="Arial"/>
              </a:rPr>
              <a:t>wisely</a:t>
            </a:r>
            <a:r>
              <a:rPr lang="sk-SK" spc="-5" dirty="0">
                <a:latin typeface="Arial"/>
                <a:cs typeface="Arial"/>
              </a:rPr>
              <a:t> to </a:t>
            </a:r>
            <a:r>
              <a:rPr lang="sk-SK" spc="-5" dirty="0" err="1">
                <a:latin typeface="Arial"/>
                <a:cs typeface="Arial"/>
              </a:rPr>
              <a:t>control</a:t>
            </a:r>
            <a:r>
              <a:rPr lang="sk-SK" spc="-5" dirty="0">
                <a:latin typeface="Arial"/>
                <a:cs typeface="Arial"/>
              </a:rPr>
              <a:t> </a:t>
            </a:r>
            <a:r>
              <a:rPr lang="sk-SK" spc="-5" dirty="0" err="1">
                <a:latin typeface="Arial"/>
                <a:cs typeface="Arial"/>
              </a:rPr>
              <a:t>the</a:t>
            </a:r>
            <a:r>
              <a:rPr lang="sk-SK" spc="-5" dirty="0">
                <a:latin typeface="Arial"/>
                <a:cs typeface="Arial"/>
              </a:rPr>
              <a:t> </a:t>
            </a:r>
            <a:r>
              <a:rPr lang="sk-SK" spc="-5" dirty="0" err="1">
                <a:latin typeface="Arial"/>
                <a:cs typeface="Arial"/>
              </a:rPr>
              <a:t>behaviour</a:t>
            </a:r>
            <a:r>
              <a:rPr lang="sk-SK" spc="-5" dirty="0">
                <a:latin typeface="Arial"/>
                <a:cs typeface="Arial"/>
              </a:rPr>
              <a:t>.</a:t>
            </a:r>
          </a:p>
          <a:p>
            <a:pPr marL="268288" lvl="1" algn="just" eaLnBrk="0" hangingPunct="0">
              <a:lnSpc>
                <a:spcPct val="150000"/>
              </a:lnSpc>
              <a:defRPr/>
            </a:pPr>
            <a:endParaRPr lang="sk-SK" spc="-5" dirty="0">
              <a:latin typeface="Arial"/>
              <a:cs typeface="Arial"/>
            </a:endParaRPr>
          </a:p>
          <a:p>
            <a:pPr marL="268288" lvl="1" algn="just" eaLnBrk="0" hangingPunct="0">
              <a:lnSpc>
                <a:spcPct val="150000"/>
              </a:lnSpc>
              <a:defRPr/>
            </a:pPr>
            <a:r>
              <a:rPr lang="sk-SK" spc="-5" dirty="0" err="1">
                <a:latin typeface="Arial"/>
                <a:cs typeface="Arial"/>
              </a:rPr>
              <a:t>Cooperation</a:t>
            </a:r>
            <a:r>
              <a:rPr lang="sk-SK" spc="-5" dirty="0">
                <a:latin typeface="Arial"/>
                <a:cs typeface="Arial"/>
              </a:rPr>
              <a:t> </a:t>
            </a:r>
            <a:r>
              <a:rPr lang="sk-SK" spc="-5" dirty="0" err="1">
                <a:latin typeface="Arial"/>
                <a:cs typeface="Arial"/>
              </a:rPr>
              <a:t>among</a:t>
            </a:r>
            <a:r>
              <a:rPr lang="sk-SK" spc="-5" dirty="0">
                <a:latin typeface="Arial"/>
                <a:cs typeface="Arial"/>
              </a:rPr>
              <a:t> </a:t>
            </a:r>
            <a:r>
              <a:rPr lang="sk-SK" spc="-5" dirty="0" err="1">
                <a:latin typeface="Arial"/>
                <a:cs typeface="Arial"/>
              </a:rPr>
              <a:t>refereeing</a:t>
            </a:r>
            <a:r>
              <a:rPr lang="sk-SK" spc="-5" dirty="0">
                <a:latin typeface="Arial"/>
                <a:cs typeface="Arial"/>
              </a:rPr>
              <a:t> </a:t>
            </a:r>
            <a:r>
              <a:rPr lang="sk-SK" spc="-5" dirty="0" err="1">
                <a:latin typeface="Arial"/>
                <a:cs typeface="Arial"/>
              </a:rPr>
              <a:t>corps</a:t>
            </a:r>
            <a:r>
              <a:rPr lang="sk-SK" spc="-5" dirty="0">
                <a:latin typeface="Arial"/>
                <a:cs typeface="Arial"/>
              </a:rPr>
              <a:t> </a:t>
            </a:r>
            <a:r>
              <a:rPr lang="sk-SK" spc="-5" dirty="0" err="1">
                <a:latin typeface="Arial"/>
                <a:cs typeface="Arial"/>
              </a:rPr>
              <a:t>is</a:t>
            </a:r>
            <a:r>
              <a:rPr lang="sk-SK" spc="-5" dirty="0">
                <a:latin typeface="Arial"/>
                <a:cs typeface="Arial"/>
              </a:rPr>
              <a:t> </a:t>
            </a:r>
            <a:r>
              <a:rPr lang="sk-SK" spc="-5" dirty="0" err="1">
                <a:latin typeface="Arial"/>
                <a:cs typeface="Arial"/>
              </a:rPr>
              <a:t>essential</a:t>
            </a:r>
            <a:r>
              <a:rPr lang="sk-SK" spc="-5" dirty="0">
                <a:latin typeface="Arial"/>
                <a:cs typeface="Arial"/>
              </a:rPr>
              <a:t> – </a:t>
            </a:r>
            <a:r>
              <a:rPr lang="sk-SK" spc="-5" dirty="0" err="1">
                <a:latin typeface="Arial"/>
                <a:cs typeface="Arial"/>
              </a:rPr>
              <a:t>involvement</a:t>
            </a:r>
            <a:r>
              <a:rPr lang="sk-SK" spc="-5" dirty="0">
                <a:latin typeface="Arial"/>
                <a:cs typeface="Arial"/>
              </a:rPr>
              <a:t> of </a:t>
            </a:r>
            <a:r>
              <a:rPr lang="sk-SK" spc="-5" dirty="0" err="1">
                <a:latin typeface="Arial"/>
                <a:cs typeface="Arial"/>
              </a:rPr>
              <a:t>the</a:t>
            </a:r>
            <a:r>
              <a:rPr lang="sk-SK" spc="-5" dirty="0">
                <a:latin typeface="Arial"/>
                <a:cs typeface="Arial"/>
              </a:rPr>
              <a:t> 2</a:t>
            </a:r>
            <a:r>
              <a:rPr lang="sk-SK" spc="-5" baseline="30000" dirty="0">
                <a:latin typeface="Arial"/>
                <a:cs typeface="Arial"/>
              </a:rPr>
              <a:t>nd</a:t>
            </a:r>
            <a:r>
              <a:rPr lang="sk-SK" spc="-5" dirty="0">
                <a:latin typeface="Arial"/>
                <a:cs typeface="Arial"/>
              </a:rPr>
              <a:t> </a:t>
            </a:r>
            <a:r>
              <a:rPr lang="sk-SK" spc="-5" dirty="0" err="1">
                <a:latin typeface="Arial"/>
                <a:cs typeface="Arial"/>
              </a:rPr>
              <a:t>referee</a:t>
            </a:r>
            <a:r>
              <a:rPr lang="sk-SK" spc="-5" dirty="0">
                <a:latin typeface="Arial"/>
                <a:cs typeface="Arial"/>
              </a:rPr>
              <a:t>.</a:t>
            </a:r>
          </a:p>
          <a:p>
            <a:pPr marL="268288" lvl="1" algn="just" eaLnBrk="0" hangingPunct="0">
              <a:lnSpc>
                <a:spcPct val="150000"/>
              </a:lnSpc>
              <a:defRPr/>
            </a:pPr>
            <a:endParaRPr lang="en-US" dirty="0">
              <a:latin typeface="+mn-lt"/>
              <a:cs typeface="+mn-cs"/>
            </a:endParaRPr>
          </a:p>
        </p:txBody>
      </p:sp>
      <p:sp>
        <p:nvSpPr>
          <p:cNvPr id="5125" name="Szövegdoboz 28">
            <a:extLst>
              <a:ext uri="{FF2B5EF4-FFF2-40B4-BE49-F238E27FC236}">
                <a16:creationId xmlns:a16="http://schemas.microsoft.com/office/drawing/2014/main" id="{035B0E32-6393-4A3D-A294-5E91CEC19D01}"/>
              </a:ext>
            </a:extLst>
          </p:cNvPr>
          <p:cNvSpPr txBox="1">
            <a:spLocks noChangeArrowheads="1"/>
          </p:cNvSpPr>
          <p:nvPr/>
        </p:nvSpPr>
        <p:spPr bwMode="auto">
          <a:xfrm>
            <a:off x="663575" y="1765300"/>
            <a:ext cx="943292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3043238" indent="-27749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en-US" altLang="sk-SK" dirty="0">
                <a:latin typeface="Arial" panose="020B0604020202020204" pitchFamily="34" charset="0"/>
              </a:rPr>
              <a:t>1</a:t>
            </a:r>
            <a:r>
              <a:rPr lang="en-US" altLang="sk-SK" baseline="30000" dirty="0">
                <a:latin typeface="Arial" panose="020B0604020202020204" pitchFamily="34" charset="0"/>
              </a:rPr>
              <a:t>st</a:t>
            </a:r>
            <a:r>
              <a:rPr lang="en-US" altLang="sk-SK" dirty="0">
                <a:latin typeface="Arial" panose="020B0604020202020204" pitchFamily="34" charset="0"/>
              </a:rPr>
              <a:t> referee’s duty</a:t>
            </a:r>
            <a:r>
              <a:rPr lang="hu-HU" altLang="sk-SK" dirty="0">
                <a:latin typeface="Arial" panose="020B0604020202020204" pitchFamily="34" charset="0"/>
              </a:rPr>
              <a:t>: </a:t>
            </a:r>
            <a:r>
              <a:rPr lang="en-US" altLang="sk-SK" dirty="0">
                <a:latin typeface="Arial" panose="020B0604020202020204" pitchFamily="34" charset="0"/>
              </a:rPr>
              <a:t> to prevent the teams from approaching the sanctioning level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3E031-A0DB-495B-AAA9-CCCA3B4A98B1}"/>
              </a:ext>
            </a:extLst>
          </p:cNvPr>
          <p:cNvSpPr>
            <a:spLocks noGrp="1"/>
          </p:cNvSpPr>
          <p:nvPr>
            <p:ph type="title"/>
          </p:nvPr>
        </p:nvSpPr>
        <p:spPr>
          <a:xfrm>
            <a:off x="519783" y="590550"/>
            <a:ext cx="8458200" cy="685800"/>
          </a:xfrm>
        </p:spPr>
        <p:txBody>
          <a:bodyPr/>
          <a:lstStyle/>
          <a:p>
            <a:r>
              <a:rPr lang="sk-SK" dirty="0"/>
              <a:t>MINOR MISCONDUCT</a:t>
            </a:r>
          </a:p>
        </p:txBody>
      </p:sp>
      <p:sp>
        <p:nvSpPr>
          <p:cNvPr id="3" name="Zástupný objekt pre obsah 2">
            <a:extLst>
              <a:ext uri="{FF2B5EF4-FFF2-40B4-BE49-F238E27FC236}">
                <a16:creationId xmlns:a16="http://schemas.microsoft.com/office/drawing/2014/main" id="{3DB5C142-6B26-4B71-8DA2-90A01AE225F6}"/>
              </a:ext>
            </a:extLst>
          </p:cNvPr>
          <p:cNvSpPr>
            <a:spLocks noGrp="1"/>
          </p:cNvSpPr>
          <p:nvPr>
            <p:ph idx="1"/>
          </p:nvPr>
        </p:nvSpPr>
        <p:spPr>
          <a:xfrm>
            <a:off x="519783" y="1549177"/>
            <a:ext cx="9721080" cy="4191000"/>
          </a:xfrm>
        </p:spPr>
        <p:txBody>
          <a:bodyPr/>
          <a:lstStyle/>
          <a:p>
            <a:r>
              <a:rPr lang="sk-SK" sz="2400" dirty="0"/>
              <a:t>T</a:t>
            </a:r>
            <a:r>
              <a:rPr lang="en-US" sz="2400" dirty="0"/>
              <a:t>he behavior of the participants should be respectful and courteous</a:t>
            </a:r>
            <a:r>
              <a:rPr lang="sk-SK" sz="2400" dirty="0"/>
              <a:t> to </a:t>
            </a:r>
            <a:r>
              <a:rPr lang="sk-SK" sz="2400" dirty="0" err="1"/>
              <a:t>everybody</a:t>
            </a:r>
            <a:r>
              <a:rPr lang="en-US" sz="2400" dirty="0"/>
              <a:t>. </a:t>
            </a:r>
            <a:endParaRPr lang="sk-SK" sz="2400" dirty="0"/>
          </a:p>
          <a:p>
            <a:r>
              <a:rPr lang="en-US" sz="2400" dirty="0"/>
              <a:t>If the coach’s attitude exceeds the disciplinary limitations, the 1</a:t>
            </a:r>
            <a:r>
              <a:rPr lang="en-US" sz="2400" baseline="30000" dirty="0"/>
              <a:t>st</a:t>
            </a:r>
            <a:r>
              <a:rPr lang="sk-SK" sz="2400" dirty="0"/>
              <a:t> </a:t>
            </a:r>
            <a:r>
              <a:rPr lang="en-US" sz="2400" dirty="0"/>
              <a:t>referee has to apply the appropriate sanctions without any hesitation. </a:t>
            </a:r>
            <a:endParaRPr lang="sk-SK" sz="2400" dirty="0"/>
          </a:p>
          <a:p>
            <a:r>
              <a:rPr lang="sk-SK" sz="2400" dirty="0" err="1"/>
              <a:t>If</a:t>
            </a:r>
            <a:r>
              <a:rPr lang="en-US" sz="2400" dirty="0"/>
              <a:t> the coach (or any other team member) appeal</a:t>
            </a:r>
            <a:r>
              <a:rPr lang="sk-SK" sz="2400" dirty="0"/>
              <a:t>s</a:t>
            </a:r>
            <a:r>
              <a:rPr lang="en-US" sz="2400" dirty="0"/>
              <a:t> loudly or in an aggressive or derogatory manner, or insult (by doing so even just to attract attention of the crowd), the 1</a:t>
            </a:r>
            <a:r>
              <a:rPr lang="en-US" sz="2400" baseline="30000" dirty="0"/>
              <a:t>st</a:t>
            </a:r>
            <a:r>
              <a:rPr lang="sk-SK" sz="2400" dirty="0"/>
              <a:t> r</a:t>
            </a:r>
            <a:r>
              <a:rPr lang="en-US" sz="2400" dirty="0" err="1"/>
              <a:t>eferee</a:t>
            </a:r>
            <a:r>
              <a:rPr lang="en-US" sz="2400" dirty="0"/>
              <a:t> must make a strict application of the sanctions scale. </a:t>
            </a:r>
            <a:endParaRPr lang="sk-SK" sz="2400" dirty="0"/>
          </a:p>
          <a:p>
            <a:endParaRPr lang="sk-SK" sz="2400" dirty="0"/>
          </a:p>
          <a:p>
            <a:r>
              <a:rPr lang="en-US" sz="2400" b="1" dirty="0">
                <a:solidFill>
                  <a:srgbClr val="FF0000"/>
                </a:solidFill>
              </a:rPr>
              <a:t>The show must be for the play on the court and not for peripheral issues which detract from the main purpose of entertaining the crowd with spectacular play. The coach is not the show! </a:t>
            </a:r>
            <a:endParaRPr lang="sk-SK" sz="2400" dirty="0">
              <a:solidFill>
                <a:srgbClr val="FF0000"/>
              </a:solidFill>
            </a:endParaRPr>
          </a:p>
        </p:txBody>
      </p:sp>
    </p:spTree>
    <p:extLst>
      <p:ext uri="{BB962C8B-B14F-4D97-AF65-F5344CB8AC3E}">
        <p14:creationId xmlns:p14="http://schemas.microsoft.com/office/powerpoint/2010/main" val="251966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BDA4293F-351E-46A5-8FA9-E729E8C18D60}"/>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PREVENTING STEPS</a:t>
            </a:r>
            <a:endParaRPr lang="en-US" b="1" cap="all" dirty="0">
              <a:latin typeface="Arial" charset="0"/>
              <a:cs typeface="Arial" charset="0"/>
            </a:endParaRPr>
          </a:p>
        </p:txBody>
      </p:sp>
      <p:sp>
        <p:nvSpPr>
          <p:cNvPr id="9219" name="Szövegdoboz 2">
            <a:extLst>
              <a:ext uri="{FF2B5EF4-FFF2-40B4-BE49-F238E27FC236}">
                <a16:creationId xmlns:a16="http://schemas.microsoft.com/office/drawing/2014/main" id="{BB176267-5F28-4C01-96BB-28E96C66303F}"/>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
        <p:nvSpPr>
          <p:cNvPr id="4" name="Szövegdoboz 28">
            <a:extLst>
              <a:ext uri="{FF2B5EF4-FFF2-40B4-BE49-F238E27FC236}">
                <a16:creationId xmlns:a16="http://schemas.microsoft.com/office/drawing/2014/main" id="{F3A1B678-ED35-4696-A991-6F1308D88307}"/>
              </a:ext>
            </a:extLst>
          </p:cNvPr>
          <p:cNvSpPr txBox="1">
            <a:spLocks noChangeArrowheads="1"/>
          </p:cNvSpPr>
          <p:nvPr/>
        </p:nvSpPr>
        <p:spPr bwMode="auto">
          <a:xfrm>
            <a:off x="663575" y="1693863"/>
            <a:ext cx="9432925" cy="577850"/>
          </a:xfrm>
          <a:prstGeom prst="rect">
            <a:avLst/>
          </a:prstGeom>
          <a:noFill/>
          <a:ln w="9525">
            <a:noFill/>
            <a:miter lim="800000"/>
            <a:headEnd/>
            <a:tailEnd/>
          </a:ln>
        </p:spPr>
        <p:txBody>
          <a:bodyPr>
            <a:spAutoFit/>
          </a:bodyPr>
          <a:lstStyle/>
          <a:p>
            <a:pPr marL="268288" lvl="1" algn="just" eaLnBrk="0" hangingPunct="0">
              <a:lnSpc>
                <a:spcPct val="150000"/>
              </a:lnSpc>
              <a:defRPr/>
            </a:pPr>
            <a:r>
              <a:rPr lang="pl-PL" b="1" dirty="0">
                <a:latin typeface="Arial"/>
                <a:cs typeface="Arial"/>
              </a:rPr>
              <a:t>Two stages:</a:t>
            </a:r>
            <a:endParaRPr lang="en-US" b="1" dirty="0">
              <a:latin typeface="+mn-lt"/>
              <a:cs typeface="+mn-cs"/>
            </a:endParaRPr>
          </a:p>
        </p:txBody>
      </p:sp>
      <p:sp>
        <p:nvSpPr>
          <p:cNvPr id="5" name="Szövegdoboz 28">
            <a:extLst>
              <a:ext uri="{FF2B5EF4-FFF2-40B4-BE49-F238E27FC236}">
                <a16:creationId xmlns:a16="http://schemas.microsoft.com/office/drawing/2014/main" id="{49AA7E57-DFF2-4B28-BA4F-10B2A62B0D5A}"/>
              </a:ext>
            </a:extLst>
          </p:cNvPr>
          <p:cNvSpPr txBox="1">
            <a:spLocks noChangeArrowheads="1"/>
          </p:cNvSpPr>
          <p:nvPr/>
        </p:nvSpPr>
        <p:spPr bwMode="auto">
          <a:xfrm>
            <a:off x="663575" y="2413000"/>
            <a:ext cx="9432925" cy="1685846"/>
          </a:xfrm>
          <a:prstGeom prst="rect">
            <a:avLst/>
          </a:prstGeom>
          <a:noFill/>
          <a:ln w="9525">
            <a:noFill/>
            <a:miter lim="800000"/>
            <a:headEnd/>
            <a:tailEnd/>
          </a:ln>
        </p:spPr>
        <p:txBody>
          <a:bodyPr>
            <a:spAutoFit/>
          </a:bodyPr>
          <a:lstStyle/>
          <a:p>
            <a:pPr marL="1528763" lvl="1" indent="-1260475" algn="just" eaLnBrk="0" hangingPunct="0">
              <a:lnSpc>
                <a:spcPct val="150000"/>
              </a:lnSpc>
              <a:defRPr/>
            </a:pPr>
            <a:r>
              <a:rPr lang="pl-PL" b="1" dirty="0" err="1">
                <a:latin typeface="Arial"/>
                <a:cs typeface="Arial"/>
              </a:rPr>
              <a:t>Stage</a:t>
            </a:r>
            <a:r>
              <a:rPr lang="pl-PL" b="1" dirty="0">
                <a:latin typeface="Arial"/>
                <a:cs typeface="Arial"/>
              </a:rPr>
              <a:t> 1:</a:t>
            </a:r>
            <a:r>
              <a:rPr lang="pl-PL" dirty="0">
                <a:latin typeface="Arial"/>
                <a:cs typeface="Arial"/>
              </a:rPr>
              <a:t> </a:t>
            </a:r>
            <a:r>
              <a:rPr lang="en-US" dirty="0">
                <a:latin typeface="Arial"/>
                <a:cs typeface="Arial"/>
              </a:rPr>
              <a:t>a</a:t>
            </a:r>
            <a:r>
              <a:rPr lang="en-US" spc="-5" dirty="0">
                <a:latin typeface="Arial"/>
                <a:cs typeface="Arial"/>
              </a:rPr>
              <a:t> </a:t>
            </a:r>
            <a:r>
              <a:rPr lang="en-US" dirty="0">
                <a:latin typeface="Arial"/>
                <a:cs typeface="Arial"/>
              </a:rPr>
              <a:t>verbal</a:t>
            </a:r>
            <a:r>
              <a:rPr lang="en-US" spc="-5" dirty="0">
                <a:latin typeface="Arial"/>
                <a:cs typeface="Arial"/>
              </a:rPr>
              <a:t> </a:t>
            </a:r>
            <a:r>
              <a:rPr lang="en-US" dirty="0">
                <a:latin typeface="Arial"/>
                <a:cs typeface="Arial"/>
              </a:rPr>
              <a:t>warning</a:t>
            </a:r>
            <a:r>
              <a:rPr lang="en-US" spc="-5" dirty="0">
                <a:latin typeface="Arial"/>
                <a:cs typeface="Arial"/>
              </a:rPr>
              <a:t> </a:t>
            </a:r>
            <a:r>
              <a:rPr lang="sk-SK" dirty="0" err="1">
                <a:latin typeface="Arial"/>
                <a:cs typeface="Arial"/>
              </a:rPr>
              <a:t>through</a:t>
            </a:r>
            <a:r>
              <a:rPr lang="en-US" spc="-5" dirty="0">
                <a:latin typeface="Arial"/>
                <a:cs typeface="Arial"/>
              </a:rPr>
              <a:t> </a:t>
            </a:r>
            <a:r>
              <a:rPr lang="en-US" spc="-10" dirty="0">
                <a:latin typeface="Arial"/>
                <a:cs typeface="Arial"/>
              </a:rPr>
              <a:t>t</a:t>
            </a:r>
            <a:r>
              <a:rPr lang="en-US" dirty="0">
                <a:latin typeface="Arial"/>
                <a:cs typeface="Arial"/>
              </a:rPr>
              <a:t>he</a:t>
            </a:r>
            <a:r>
              <a:rPr lang="en-US" spc="-5" dirty="0">
                <a:latin typeface="Arial"/>
                <a:cs typeface="Arial"/>
              </a:rPr>
              <a:t> </a:t>
            </a:r>
            <a:r>
              <a:rPr lang="sk-SK" spc="-10" dirty="0">
                <a:latin typeface="Arial"/>
                <a:cs typeface="Arial"/>
              </a:rPr>
              <a:t>game</a:t>
            </a:r>
            <a:r>
              <a:rPr lang="en-US" dirty="0">
                <a:latin typeface="Arial"/>
                <a:cs typeface="Arial"/>
              </a:rPr>
              <a:t> cap</a:t>
            </a:r>
            <a:r>
              <a:rPr lang="en-US" spc="-10" dirty="0">
                <a:latin typeface="Arial"/>
                <a:cs typeface="Arial"/>
              </a:rPr>
              <a:t>t</a:t>
            </a:r>
            <a:r>
              <a:rPr lang="en-US" dirty="0">
                <a:latin typeface="Arial"/>
                <a:cs typeface="Arial"/>
              </a:rPr>
              <a:t>ain</a:t>
            </a:r>
            <a:r>
              <a:rPr lang="en-US" spc="-5" dirty="0">
                <a:latin typeface="Arial"/>
                <a:cs typeface="Arial"/>
              </a:rPr>
              <a:t> </a:t>
            </a:r>
            <a:r>
              <a:rPr lang="en-US" dirty="0">
                <a:latin typeface="Arial"/>
                <a:cs typeface="Arial"/>
              </a:rPr>
              <a:t>abou</a:t>
            </a:r>
            <a:r>
              <a:rPr lang="en-US" spc="-10" dirty="0">
                <a:latin typeface="Arial"/>
                <a:cs typeface="Arial"/>
              </a:rPr>
              <a:t>t</a:t>
            </a:r>
            <a:r>
              <a:rPr lang="en-US" spc="-5" dirty="0">
                <a:latin typeface="Arial"/>
                <a:cs typeface="Arial"/>
              </a:rPr>
              <a:t> </a:t>
            </a:r>
            <a:r>
              <a:rPr lang="en-US" spc="-10" dirty="0">
                <a:latin typeface="Arial"/>
                <a:cs typeface="Arial"/>
              </a:rPr>
              <a:t>t</a:t>
            </a:r>
            <a:r>
              <a:rPr lang="en-US" dirty="0">
                <a:latin typeface="Arial"/>
                <a:cs typeface="Arial"/>
              </a:rPr>
              <a:t>he</a:t>
            </a:r>
            <a:r>
              <a:rPr lang="en-US" spc="-5" dirty="0">
                <a:latin typeface="Arial"/>
                <a:cs typeface="Arial"/>
              </a:rPr>
              <a:t> </a:t>
            </a:r>
            <a:r>
              <a:rPr lang="en-US" dirty="0">
                <a:latin typeface="Arial"/>
                <a:cs typeface="Arial"/>
              </a:rPr>
              <a:t>general</a:t>
            </a:r>
            <a:r>
              <a:rPr lang="en-US" spc="-5" dirty="0">
                <a:latin typeface="Arial"/>
                <a:cs typeface="Arial"/>
              </a:rPr>
              <a:t> </a:t>
            </a:r>
            <a:r>
              <a:rPr lang="en-US" dirty="0" err="1">
                <a:latin typeface="Arial"/>
                <a:cs typeface="Arial"/>
              </a:rPr>
              <a:t>behaviour</a:t>
            </a:r>
            <a:r>
              <a:rPr lang="en-US" spc="-5" dirty="0">
                <a:latin typeface="Arial"/>
                <a:cs typeface="Arial"/>
              </a:rPr>
              <a:t> </a:t>
            </a:r>
            <a:r>
              <a:rPr lang="en-US" dirty="0">
                <a:latin typeface="Arial"/>
                <a:cs typeface="Arial"/>
              </a:rPr>
              <a:t>o</a:t>
            </a:r>
            <a:r>
              <a:rPr lang="en-US" spc="-10" dirty="0">
                <a:latin typeface="Arial"/>
                <a:cs typeface="Arial"/>
              </a:rPr>
              <a:t>f</a:t>
            </a:r>
            <a:r>
              <a:rPr lang="en-US" spc="-5" dirty="0">
                <a:latin typeface="Arial"/>
                <a:cs typeface="Arial"/>
              </a:rPr>
              <a:t> </a:t>
            </a:r>
            <a:r>
              <a:rPr lang="en-US" spc="-10" dirty="0">
                <a:latin typeface="Arial"/>
                <a:cs typeface="Arial"/>
              </a:rPr>
              <a:t>t</a:t>
            </a:r>
            <a:r>
              <a:rPr lang="en-US" dirty="0">
                <a:latin typeface="Arial"/>
                <a:cs typeface="Arial"/>
              </a:rPr>
              <a:t>he</a:t>
            </a:r>
            <a:r>
              <a:rPr lang="en-US" spc="-5" dirty="0">
                <a:latin typeface="Arial"/>
                <a:cs typeface="Arial"/>
              </a:rPr>
              <a:t> </a:t>
            </a:r>
            <a:r>
              <a:rPr lang="en-US" spc="-10" dirty="0">
                <a:latin typeface="Arial"/>
                <a:cs typeface="Arial"/>
              </a:rPr>
              <a:t>t</a:t>
            </a:r>
            <a:r>
              <a:rPr lang="en-US" dirty="0">
                <a:latin typeface="Arial"/>
                <a:cs typeface="Arial"/>
              </a:rPr>
              <a:t>ea</a:t>
            </a:r>
            <a:r>
              <a:rPr lang="en-US" spc="-20" dirty="0">
                <a:latin typeface="Arial"/>
                <a:cs typeface="Arial"/>
              </a:rPr>
              <a:t>m</a:t>
            </a:r>
            <a:r>
              <a:rPr lang="pl-PL" spc="-20" dirty="0">
                <a:latin typeface="Arial"/>
                <a:cs typeface="Arial"/>
              </a:rPr>
              <a:t>. </a:t>
            </a:r>
          </a:p>
          <a:p>
            <a:pPr marL="1528763" lvl="1" indent="-1260475" algn="just" eaLnBrk="0" hangingPunct="0">
              <a:lnSpc>
                <a:spcPct val="150000"/>
              </a:lnSpc>
              <a:defRPr/>
            </a:pPr>
            <a:r>
              <a:rPr lang="pl-PL" spc="-20" dirty="0">
                <a:latin typeface="Arial"/>
                <a:cs typeface="Arial"/>
              </a:rPr>
              <a:t>	It is considered as a team warning.</a:t>
            </a:r>
            <a:endParaRPr lang="en-US" dirty="0">
              <a:latin typeface="Arial"/>
              <a:cs typeface="Arial"/>
            </a:endParaRPr>
          </a:p>
        </p:txBody>
      </p:sp>
      <p:sp>
        <p:nvSpPr>
          <p:cNvPr id="6" name="Szövegdoboz 28">
            <a:extLst>
              <a:ext uri="{FF2B5EF4-FFF2-40B4-BE49-F238E27FC236}">
                <a16:creationId xmlns:a16="http://schemas.microsoft.com/office/drawing/2014/main" id="{B29860BD-846F-42B6-BF54-65D201DBA44C}"/>
              </a:ext>
            </a:extLst>
          </p:cNvPr>
          <p:cNvSpPr txBox="1">
            <a:spLocks noChangeArrowheads="1"/>
          </p:cNvSpPr>
          <p:nvPr/>
        </p:nvSpPr>
        <p:spPr bwMode="auto">
          <a:xfrm>
            <a:off x="663575" y="4200417"/>
            <a:ext cx="943292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1528763" indent="-1260475"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pl-PL" altLang="sk-SK" b="1" dirty="0">
                <a:latin typeface="Arial" panose="020B0604020202020204" pitchFamily="34" charset="0"/>
              </a:rPr>
              <a:t>Stage 2:</a:t>
            </a:r>
            <a:r>
              <a:rPr lang="pl-PL" altLang="sk-SK" dirty="0">
                <a:latin typeface="Arial" panose="020B0604020202020204" pitchFamily="34" charset="0"/>
              </a:rPr>
              <a:t> use of yellow card shown to the team member concerned. Still team warning!</a:t>
            </a:r>
            <a:endParaRPr lang="en-US" altLang="sk-SK" dirty="0">
              <a:latin typeface="Arial" panose="020B0604020202020204" pitchFamily="34" charset="0"/>
            </a:endParaRPr>
          </a:p>
        </p:txBody>
      </p:sp>
      <p:sp>
        <p:nvSpPr>
          <p:cNvPr id="7" name="Szövegdoboz 28">
            <a:extLst>
              <a:ext uri="{FF2B5EF4-FFF2-40B4-BE49-F238E27FC236}">
                <a16:creationId xmlns:a16="http://schemas.microsoft.com/office/drawing/2014/main" id="{AD144227-CD07-4F14-B2D8-23E2B0DC2BDA}"/>
              </a:ext>
            </a:extLst>
          </p:cNvPr>
          <p:cNvSpPr txBox="1">
            <a:spLocks noChangeArrowheads="1"/>
          </p:cNvSpPr>
          <p:nvPr/>
        </p:nvSpPr>
        <p:spPr bwMode="auto">
          <a:xfrm>
            <a:off x="663575" y="5433877"/>
            <a:ext cx="9432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pl-PL" altLang="sk-SK" dirty="0">
                <a:latin typeface="Arial" panose="020B0604020202020204" pitchFamily="34" charset="0"/>
              </a:rPr>
              <a:t>The 1</a:t>
            </a:r>
            <a:r>
              <a:rPr lang="pl-PL" altLang="sk-SK" baseline="30000" dirty="0">
                <a:latin typeface="Arial" panose="020B0604020202020204" pitchFamily="34" charset="0"/>
              </a:rPr>
              <a:t>st</a:t>
            </a:r>
            <a:r>
              <a:rPr lang="pl-PL" altLang="sk-SK" dirty="0">
                <a:latin typeface="Arial" panose="020B0604020202020204" pitchFamily="34" charset="0"/>
              </a:rPr>
              <a:t> referee has flexibility here.</a:t>
            </a:r>
            <a:endParaRPr lang="en-US" altLang="sk-SK" dirty="0">
              <a:latin typeface="Arial" panose="020B0604020202020204" pitchFamily="34" charset="0"/>
            </a:endParaRPr>
          </a:p>
        </p:txBody>
      </p:sp>
      <p:sp>
        <p:nvSpPr>
          <p:cNvPr id="8" name="Szövegdoboz 28">
            <a:extLst>
              <a:ext uri="{FF2B5EF4-FFF2-40B4-BE49-F238E27FC236}">
                <a16:creationId xmlns:a16="http://schemas.microsoft.com/office/drawing/2014/main" id="{30161B64-5210-4DB0-A09C-0A395495B866}"/>
              </a:ext>
            </a:extLst>
          </p:cNvPr>
          <p:cNvSpPr txBox="1">
            <a:spLocks noChangeArrowheads="1"/>
          </p:cNvSpPr>
          <p:nvPr/>
        </p:nvSpPr>
        <p:spPr bwMode="auto">
          <a:xfrm>
            <a:off x="663574" y="6126191"/>
            <a:ext cx="9432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panose="02020603050405020304" pitchFamily="18" charset="0"/>
                <a:cs typeface="Arial" panose="020B0604020202020204" pitchFamily="34" charset="0"/>
              </a:defRPr>
            </a:lvl1pPr>
            <a:lvl2pPr marL="268288"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lvl="1" algn="just">
              <a:lnSpc>
                <a:spcPct val="150000"/>
              </a:lnSpc>
            </a:pPr>
            <a:r>
              <a:rPr lang="pl-PL" altLang="sk-SK" dirty="0">
                <a:latin typeface="Arial" panose="020B0604020202020204" pitchFamily="34" charset="0"/>
              </a:rPr>
              <a:t>The 1</a:t>
            </a:r>
            <a:r>
              <a:rPr lang="pl-PL" altLang="sk-SK" baseline="30000" dirty="0">
                <a:latin typeface="Arial" panose="020B0604020202020204" pitchFamily="34" charset="0"/>
              </a:rPr>
              <a:t>st</a:t>
            </a:r>
            <a:r>
              <a:rPr lang="pl-PL" altLang="sk-SK" dirty="0">
                <a:latin typeface="Arial" panose="020B0604020202020204" pitchFamily="34" charset="0"/>
              </a:rPr>
              <a:t> referee is not a policeman.</a:t>
            </a:r>
            <a:endParaRPr lang="en-US" altLang="sk-SK" dirty="0">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DFE92AA4-FC50-4A54-AF7E-6D936E32EE62}"/>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PREVENTING STEPS video</a:t>
            </a:r>
            <a:endParaRPr lang="en-US" b="1" cap="all" dirty="0">
              <a:latin typeface="Arial" charset="0"/>
              <a:cs typeface="Arial" charset="0"/>
            </a:endParaRPr>
          </a:p>
        </p:txBody>
      </p:sp>
      <p:sp>
        <p:nvSpPr>
          <p:cNvPr id="3" name="Szövegdoboz 2">
            <a:extLst>
              <a:ext uri="{FF2B5EF4-FFF2-40B4-BE49-F238E27FC236}">
                <a16:creationId xmlns:a16="http://schemas.microsoft.com/office/drawing/2014/main" id="{9257589D-3204-4F43-8D0D-5EC85C88EC5D}"/>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Tree>
    <p:custDataLst>
      <p:tags r:id="rId2"/>
    </p:custDataLst>
    <p:controls>
      <mc:AlternateContent xmlns:mc="http://schemas.openxmlformats.org/markup-compatibility/2006">
        <mc:Choice xmlns:v="urn:schemas-microsoft-com:vml" Requires="v">
          <p:control spid="1053" r:id="rId3" imgW="8512034" imgH="4783483"/>
        </mc:Choice>
        <mc:Fallback>
          <p:control r:id="rId3" imgW="8512034" imgH="4783483">
            <p:pic>
              <p:nvPicPr>
                <p:cNvPr id="1026" name="s9de4074b5b646848a2c25f28e35c81f">
                  <a:extLst>
                    <a:ext uri="{FF2B5EF4-FFF2-40B4-BE49-F238E27FC236}">
                      <a16:creationId xmlns:a16="http://schemas.microsoft.com/office/drawing/2014/main" id="{220E1C83-B722-43F9-B08E-C7FDB92CCDF1}"/>
                    </a:ext>
                  </a:extLst>
                </p:cNvPr>
                <p:cNvPicPr preferRelativeResize="0">
                  <a:picLocks noChangeAspect="1" noChangeArrowheads="1" noChangeShapeType="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095375" y="1981200"/>
                  <a:ext cx="8512175" cy="478313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D6F1F711-7DC5-4988-A528-14E59CF49602}"/>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YELLOW CARD</a:t>
            </a:r>
            <a:endParaRPr lang="en-US" b="1" cap="all" dirty="0">
              <a:latin typeface="Arial" charset="0"/>
              <a:cs typeface="Arial" charset="0"/>
            </a:endParaRPr>
          </a:p>
        </p:txBody>
      </p:sp>
      <p:sp>
        <p:nvSpPr>
          <p:cNvPr id="10243" name="Szövegdoboz 2">
            <a:extLst>
              <a:ext uri="{FF2B5EF4-FFF2-40B4-BE49-F238E27FC236}">
                <a16:creationId xmlns:a16="http://schemas.microsoft.com/office/drawing/2014/main" id="{160968B6-B7CD-4407-BAE7-68803FB828F3}"/>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
        <p:nvSpPr>
          <p:cNvPr id="4" name="Szövegdoboz 28">
            <a:extLst>
              <a:ext uri="{FF2B5EF4-FFF2-40B4-BE49-F238E27FC236}">
                <a16:creationId xmlns:a16="http://schemas.microsoft.com/office/drawing/2014/main" id="{1B3BC3FC-4502-412B-A8C7-257663146087}"/>
              </a:ext>
            </a:extLst>
          </p:cNvPr>
          <p:cNvSpPr txBox="1">
            <a:spLocks noChangeArrowheads="1"/>
          </p:cNvSpPr>
          <p:nvPr/>
        </p:nvSpPr>
        <p:spPr bwMode="auto">
          <a:xfrm>
            <a:off x="663575" y="1693863"/>
            <a:ext cx="9432925" cy="1131848"/>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Arial"/>
                <a:cs typeface="Arial"/>
              </a:rPr>
              <a:t>It is not a sanction but the effect of the warning lasts for the rem</a:t>
            </a:r>
            <a:r>
              <a:rPr lang="en-GB" dirty="0">
                <a:latin typeface="Arial"/>
                <a:cs typeface="Arial"/>
              </a:rPr>
              <a:t>a</a:t>
            </a:r>
            <a:r>
              <a:rPr lang="pl-PL" dirty="0">
                <a:latin typeface="Arial"/>
                <a:cs typeface="Arial"/>
              </a:rPr>
              <a:t>inder of the match.</a:t>
            </a:r>
            <a:endParaRPr lang="en-US" dirty="0">
              <a:latin typeface="+mn-lt"/>
              <a:cs typeface="+mn-cs"/>
            </a:endParaRPr>
          </a:p>
        </p:txBody>
      </p:sp>
      <p:sp>
        <p:nvSpPr>
          <p:cNvPr id="8197" name="Szövegdoboz 28">
            <a:extLst>
              <a:ext uri="{FF2B5EF4-FFF2-40B4-BE49-F238E27FC236}">
                <a16:creationId xmlns:a16="http://schemas.microsoft.com/office/drawing/2014/main" id="{757D8E89-4DD1-462D-9D47-6C1E49B0F9C9}"/>
              </a:ext>
            </a:extLst>
          </p:cNvPr>
          <p:cNvSpPr txBox="1">
            <a:spLocks noChangeArrowheads="1"/>
          </p:cNvSpPr>
          <p:nvPr/>
        </p:nvSpPr>
        <p:spPr bwMode="auto">
          <a:xfrm>
            <a:off x="592138" y="2794000"/>
            <a:ext cx="9504362"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3700" indent="-31750" eaLnBrk="0" hangingPunct="0">
              <a:tabLst>
                <a:tab pos="403225" algn="l"/>
              </a:tabLst>
              <a:defRPr sz="2400">
                <a:solidFill>
                  <a:schemeClr val="tx1"/>
                </a:solidFill>
                <a:latin typeface="Times" panose="02020603050405020304" pitchFamily="18" charset="0"/>
                <a:cs typeface="Arial" panose="020B0604020202020204" pitchFamily="34" charset="0"/>
              </a:defRPr>
            </a:lvl1pPr>
            <a:lvl2pPr marL="742950" indent="-285750" eaLnBrk="0" hangingPunct="0">
              <a:tabLst>
                <a:tab pos="403225" algn="l"/>
              </a:tabLst>
              <a:defRPr sz="2400">
                <a:solidFill>
                  <a:schemeClr val="tx1"/>
                </a:solidFill>
                <a:latin typeface="Times" panose="02020603050405020304" pitchFamily="18" charset="0"/>
                <a:cs typeface="Arial" panose="020B0604020202020204" pitchFamily="34" charset="0"/>
              </a:defRPr>
            </a:lvl2pPr>
            <a:lvl3pPr marL="1143000" indent="-228600" eaLnBrk="0" hangingPunct="0">
              <a:tabLst>
                <a:tab pos="403225" algn="l"/>
              </a:tabLst>
              <a:defRPr sz="2400">
                <a:solidFill>
                  <a:schemeClr val="tx1"/>
                </a:solidFill>
                <a:latin typeface="Times" panose="02020603050405020304" pitchFamily="18" charset="0"/>
                <a:cs typeface="Arial" panose="020B0604020202020204" pitchFamily="34" charset="0"/>
              </a:defRPr>
            </a:lvl3pPr>
            <a:lvl4pPr marL="1600200" indent="-228600" eaLnBrk="0" hangingPunct="0">
              <a:tabLst>
                <a:tab pos="403225" algn="l"/>
              </a:tabLst>
              <a:defRPr sz="2400">
                <a:solidFill>
                  <a:schemeClr val="tx1"/>
                </a:solidFill>
                <a:latin typeface="Times" panose="02020603050405020304" pitchFamily="18" charset="0"/>
                <a:cs typeface="Arial" panose="020B0604020202020204" pitchFamily="34" charset="0"/>
              </a:defRPr>
            </a:lvl4pPr>
            <a:lvl5pPr marL="2057400" indent="-228600" eaLnBrk="0" hangingPunct="0">
              <a:tabLst>
                <a:tab pos="403225" algn="l"/>
              </a:tabLst>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403225" algn="l"/>
              </a:tabLs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403225" algn="l"/>
              </a:tabLs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403225" algn="l"/>
              </a:tabLs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403225" algn="l"/>
              </a:tabLst>
              <a:defRPr sz="2400">
                <a:solidFill>
                  <a:schemeClr val="tx1"/>
                </a:solidFill>
                <a:latin typeface="Times" panose="02020603050405020304" pitchFamily="18" charset="0"/>
                <a:cs typeface="Arial" panose="020B0604020202020204" pitchFamily="34" charset="0"/>
              </a:defRPr>
            </a:lvl9pPr>
          </a:lstStyle>
          <a:p>
            <a:pPr eaLnBrk="1" hangingPunct="1">
              <a:lnSpc>
                <a:spcPct val="150000"/>
              </a:lnSpc>
            </a:pPr>
            <a:r>
              <a:rPr lang="pl-PL" altLang="sk-SK" dirty="0">
                <a:latin typeface="Arial" panose="020B0604020202020204" pitchFamily="34" charset="0"/>
              </a:rPr>
              <a:t>I</a:t>
            </a:r>
            <a:r>
              <a:rPr lang="en-US" altLang="sk-SK" dirty="0">
                <a:latin typeface="Arial" panose="020B0604020202020204" pitchFamily="34" charset="0"/>
              </a:rPr>
              <a:t>t tells everyone clearly that the team member (and the</a:t>
            </a:r>
            <a:r>
              <a:rPr lang="sk-SK" altLang="sk-SK" dirty="0">
                <a:latin typeface="Arial" panose="020B0604020202020204" pitchFamily="34" charset="0"/>
              </a:rPr>
              <a:t> </a:t>
            </a:r>
            <a:r>
              <a:rPr lang="sk-SK" altLang="sk-SK" dirty="0" err="1">
                <a:latin typeface="Arial" panose="020B0604020202020204" pitchFamily="34" charset="0"/>
              </a:rPr>
              <a:t>whole</a:t>
            </a:r>
            <a:r>
              <a:rPr lang="en-US" altLang="sk-SK" dirty="0">
                <a:latin typeface="Arial" panose="020B0604020202020204" pitchFamily="34" charset="0"/>
              </a:rPr>
              <a:t> team) has reached the sanctioning level</a:t>
            </a:r>
            <a:r>
              <a:rPr lang="sk-SK" altLang="sk-SK" dirty="0">
                <a:latin typeface="Arial" panose="020B0604020202020204" pitchFamily="34" charset="0"/>
              </a:rPr>
              <a:t>.</a:t>
            </a:r>
            <a:endParaRPr lang="en-US" altLang="sk-SK" dirty="0">
              <a:latin typeface="Arial" panose="020B0604020202020204" pitchFamily="34" charset="0"/>
            </a:endParaRPr>
          </a:p>
        </p:txBody>
      </p:sp>
      <p:sp>
        <p:nvSpPr>
          <p:cNvPr id="6" name="Szövegdoboz 28">
            <a:extLst>
              <a:ext uri="{FF2B5EF4-FFF2-40B4-BE49-F238E27FC236}">
                <a16:creationId xmlns:a16="http://schemas.microsoft.com/office/drawing/2014/main" id="{2C03484D-82CF-4236-97F3-7ABCE0693D63}"/>
              </a:ext>
            </a:extLst>
          </p:cNvPr>
          <p:cNvSpPr txBox="1">
            <a:spLocks noChangeArrowheads="1"/>
          </p:cNvSpPr>
          <p:nvPr/>
        </p:nvSpPr>
        <p:spPr bwMode="auto">
          <a:xfrm>
            <a:off x="663575" y="3997325"/>
            <a:ext cx="9432925" cy="1131888"/>
          </a:xfrm>
          <a:prstGeom prst="rect">
            <a:avLst/>
          </a:prstGeom>
          <a:noFill/>
          <a:ln w="9525">
            <a:noFill/>
            <a:miter lim="800000"/>
            <a:headEnd/>
            <a:tailEnd/>
          </a:ln>
        </p:spPr>
        <p:txBody>
          <a:bodyPr>
            <a:spAutoFit/>
          </a:bodyPr>
          <a:lstStyle/>
          <a:p>
            <a:pPr marL="268288" lvl="1" algn="just" eaLnBrk="0" hangingPunct="0">
              <a:lnSpc>
                <a:spcPct val="150000"/>
              </a:lnSpc>
              <a:defRPr/>
            </a:pPr>
            <a:r>
              <a:rPr lang="en-US" spc="-10" dirty="0">
                <a:latin typeface="Arial"/>
                <a:cs typeface="Arial"/>
              </a:rPr>
              <a:t>It</a:t>
            </a:r>
            <a:r>
              <a:rPr lang="en-US" spc="-5" dirty="0">
                <a:latin typeface="Arial"/>
                <a:cs typeface="Arial"/>
              </a:rPr>
              <a:t> </a:t>
            </a:r>
            <a:r>
              <a:rPr lang="en-US" dirty="0">
                <a:latin typeface="Arial"/>
                <a:cs typeface="Arial"/>
              </a:rPr>
              <a:t>is</a:t>
            </a:r>
            <a:r>
              <a:rPr lang="en-US" spc="-5" dirty="0">
                <a:latin typeface="Arial"/>
                <a:cs typeface="Arial"/>
              </a:rPr>
              <a:t> </a:t>
            </a:r>
            <a:r>
              <a:rPr lang="en-US" dirty="0">
                <a:latin typeface="Arial"/>
                <a:cs typeface="Arial"/>
              </a:rPr>
              <a:t>recorded</a:t>
            </a:r>
            <a:r>
              <a:rPr lang="en-US" spc="-5" dirty="0">
                <a:latin typeface="Arial"/>
                <a:cs typeface="Arial"/>
              </a:rPr>
              <a:t> </a:t>
            </a:r>
            <a:r>
              <a:rPr lang="en-US" dirty="0">
                <a:latin typeface="Arial"/>
                <a:cs typeface="Arial"/>
              </a:rPr>
              <a:t>in</a:t>
            </a:r>
            <a:r>
              <a:rPr lang="en-US" spc="-5" dirty="0">
                <a:latin typeface="Arial"/>
                <a:cs typeface="Arial"/>
              </a:rPr>
              <a:t> </a:t>
            </a:r>
            <a:r>
              <a:rPr lang="en-US" spc="-10" dirty="0">
                <a:latin typeface="Arial"/>
                <a:cs typeface="Arial"/>
              </a:rPr>
              <a:t>t</a:t>
            </a:r>
            <a:r>
              <a:rPr lang="en-US" dirty="0">
                <a:latin typeface="Arial"/>
                <a:cs typeface="Arial"/>
              </a:rPr>
              <a:t>he</a:t>
            </a:r>
            <a:r>
              <a:rPr lang="en-US" spc="-5" dirty="0">
                <a:latin typeface="Arial"/>
                <a:cs typeface="Arial"/>
              </a:rPr>
              <a:t> </a:t>
            </a:r>
            <a:r>
              <a:rPr lang="en-US" dirty="0">
                <a:latin typeface="Arial"/>
                <a:cs typeface="Arial"/>
              </a:rPr>
              <a:t>score</a:t>
            </a:r>
            <a:r>
              <a:rPr lang="en-US" spc="-5" dirty="0">
                <a:latin typeface="Arial"/>
                <a:cs typeface="Arial"/>
              </a:rPr>
              <a:t> </a:t>
            </a:r>
            <a:r>
              <a:rPr lang="en-US" dirty="0">
                <a:latin typeface="Arial"/>
                <a:cs typeface="Arial"/>
              </a:rPr>
              <a:t>shee</a:t>
            </a:r>
            <a:r>
              <a:rPr lang="en-US" spc="-10" dirty="0">
                <a:latin typeface="Arial"/>
                <a:cs typeface="Arial"/>
              </a:rPr>
              <a:t>t</a:t>
            </a:r>
            <a:r>
              <a:rPr lang="en-US" spc="-5" dirty="0">
                <a:latin typeface="Arial"/>
                <a:cs typeface="Arial"/>
              </a:rPr>
              <a:t> </a:t>
            </a:r>
            <a:r>
              <a:rPr lang="en-US" dirty="0">
                <a:latin typeface="Arial"/>
                <a:cs typeface="Arial"/>
              </a:rPr>
              <a:t>again</a:t>
            </a:r>
            <a:r>
              <a:rPr lang="en-US" spc="-15" dirty="0">
                <a:latin typeface="Arial"/>
                <a:cs typeface="Arial"/>
              </a:rPr>
              <a:t>st </a:t>
            </a:r>
            <a:r>
              <a:rPr lang="en-US" spc="-10" dirty="0">
                <a:latin typeface="Arial"/>
                <a:cs typeface="Arial"/>
              </a:rPr>
              <a:t>t</a:t>
            </a:r>
            <a:r>
              <a:rPr lang="en-US" dirty="0">
                <a:latin typeface="Arial"/>
                <a:cs typeface="Arial"/>
              </a:rPr>
              <a:t>he individual</a:t>
            </a:r>
            <a:r>
              <a:rPr lang="en-US" spc="-10" dirty="0">
                <a:latin typeface="Arial"/>
                <a:cs typeface="Arial"/>
              </a:rPr>
              <a:t> t</a:t>
            </a:r>
            <a:r>
              <a:rPr lang="en-US" dirty="0">
                <a:latin typeface="Arial"/>
                <a:cs typeface="Arial"/>
              </a:rPr>
              <a:t>eam</a:t>
            </a:r>
            <a:r>
              <a:rPr lang="en-US" spc="-15" dirty="0">
                <a:latin typeface="Arial"/>
                <a:cs typeface="Arial"/>
              </a:rPr>
              <a:t> </a:t>
            </a:r>
            <a:r>
              <a:rPr lang="en-US" dirty="0">
                <a:latin typeface="Arial"/>
                <a:cs typeface="Arial"/>
              </a:rPr>
              <a:t>member</a:t>
            </a:r>
            <a:r>
              <a:rPr lang="sk-SK" dirty="0">
                <a:latin typeface="Arial"/>
                <a:cs typeface="Arial"/>
              </a:rPr>
              <a:t>.</a:t>
            </a:r>
            <a:endParaRPr lang="en-US" dirty="0">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9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1692EFEC-E7DE-4C8F-9324-B4C2AF0F95C2}"/>
              </a:ext>
            </a:extLst>
          </p:cNvPr>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WARNINGS VS. SANCTIONS</a:t>
            </a:r>
            <a:endParaRPr lang="en-US" b="1" cap="all" dirty="0">
              <a:latin typeface="Arial" charset="0"/>
              <a:cs typeface="Arial" charset="0"/>
            </a:endParaRPr>
          </a:p>
        </p:txBody>
      </p:sp>
      <p:sp>
        <p:nvSpPr>
          <p:cNvPr id="11267" name="Szövegdoboz 2">
            <a:extLst>
              <a:ext uri="{FF2B5EF4-FFF2-40B4-BE49-F238E27FC236}">
                <a16:creationId xmlns:a16="http://schemas.microsoft.com/office/drawing/2014/main" id="{CD5F86E2-6AA2-4D75-8DBC-D7D64DA76B3A}"/>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
        <p:nvSpPr>
          <p:cNvPr id="4" name="Szövegdoboz 28">
            <a:extLst>
              <a:ext uri="{FF2B5EF4-FFF2-40B4-BE49-F238E27FC236}">
                <a16:creationId xmlns:a16="http://schemas.microsoft.com/office/drawing/2014/main" id="{5E1CBE1E-ADFB-49F8-8FB8-B4E3735714B7}"/>
              </a:ext>
            </a:extLst>
          </p:cNvPr>
          <p:cNvSpPr txBox="1">
            <a:spLocks noChangeArrowheads="1"/>
          </p:cNvSpPr>
          <p:nvPr/>
        </p:nvSpPr>
        <p:spPr bwMode="auto">
          <a:xfrm>
            <a:off x="663575" y="1404938"/>
            <a:ext cx="9432925" cy="1685846"/>
          </a:xfrm>
          <a:prstGeom prst="rect">
            <a:avLst/>
          </a:prstGeom>
          <a:noFill/>
          <a:ln w="9525">
            <a:noFill/>
            <a:miter lim="800000"/>
            <a:headEnd/>
            <a:tailEnd/>
          </a:ln>
        </p:spPr>
        <p:txBody>
          <a:bodyPr>
            <a:spAutoFit/>
          </a:bodyPr>
          <a:lstStyle/>
          <a:p>
            <a:pPr marL="268288" lvl="1" algn="just" eaLnBrk="0" hangingPunct="0">
              <a:lnSpc>
                <a:spcPct val="150000"/>
              </a:lnSpc>
              <a:defRPr/>
            </a:pPr>
            <a:r>
              <a:rPr lang="pl-PL" u="sng" dirty="0">
                <a:latin typeface="Arial"/>
                <a:cs typeface="Arial"/>
              </a:rPr>
              <a:t>Differences</a:t>
            </a:r>
            <a:r>
              <a:rPr lang="pl-PL" dirty="0">
                <a:latin typeface="Arial"/>
                <a:cs typeface="Arial"/>
              </a:rPr>
              <a:t>:</a:t>
            </a:r>
          </a:p>
          <a:p>
            <a:pPr marL="725488" lvl="2" algn="just" eaLnBrk="0" hangingPunct="0">
              <a:lnSpc>
                <a:spcPct val="150000"/>
              </a:lnSpc>
              <a:defRPr/>
            </a:pPr>
            <a:r>
              <a:rPr lang="pl-PL" dirty="0">
                <a:latin typeface="Arial"/>
                <a:cs typeface="Arial"/>
              </a:rPr>
              <a:t>- Warnings are effective for the whole team. </a:t>
            </a:r>
          </a:p>
          <a:p>
            <a:pPr marL="725488" lvl="2" algn="just" eaLnBrk="0" hangingPunct="0">
              <a:lnSpc>
                <a:spcPct val="150000"/>
              </a:lnSpc>
              <a:defRPr/>
            </a:pPr>
            <a:r>
              <a:rPr lang="pl-PL" dirty="0">
                <a:latin typeface="Arial"/>
                <a:cs typeface="Arial"/>
              </a:rPr>
              <a:t>- Sanctions are for the person and are used progressively.</a:t>
            </a:r>
            <a:endParaRPr lang="en-US" dirty="0">
              <a:latin typeface="+mn-lt"/>
              <a:cs typeface="+mn-cs"/>
            </a:endParaRPr>
          </a:p>
        </p:txBody>
      </p:sp>
      <p:sp>
        <p:nvSpPr>
          <p:cNvPr id="5" name="Szövegdoboz 28">
            <a:extLst>
              <a:ext uri="{FF2B5EF4-FFF2-40B4-BE49-F238E27FC236}">
                <a16:creationId xmlns:a16="http://schemas.microsoft.com/office/drawing/2014/main" id="{102D6D00-CDFC-4928-834B-D0788907FF23}"/>
              </a:ext>
            </a:extLst>
          </p:cNvPr>
          <p:cNvSpPr txBox="1">
            <a:spLocks noChangeArrowheads="1"/>
          </p:cNvSpPr>
          <p:nvPr/>
        </p:nvSpPr>
        <p:spPr bwMode="auto">
          <a:xfrm>
            <a:off x="592138" y="3124200"/>
            <a:ext cx="9504362" cy="39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3700" indent="-31750" eaLnBrk="0" hangingPunct="0">
              <a:tabLst>
                <a:tab pos="403225" algn="l"/>
              </a:tabLst>
              <a:defRPr sz="2400">
                <a:solidFill>
                  <a:schemeClr val="tx1"/>
                </a:solidFill>
                <a:latin typeface="Times" panose="02020603050405020304" pitchFamily="18" charset="0"/>
                <a:cs typeface="Arial" panose="020B0604020202020204" pitchFamily="34" charset="0"/>
              </a:defRPr>
            </a:lvl1pPr>
            <a:lvl2pPr marL="742950" indent="-285750" eaLnBrk="0" hangingPunct="0">
              <a:tabLst>
                <a:tab pos="403225" algn="l"/>
              </a:tabLst>
              <a:defRPr sz="2400">
                <a:solidFill>
                  <a:schemeClr val="tx1"/>
                </a:solidFill>
                <a:latin typeface="Times" panose="02020603050405020304" pitchFamily="18" charset="0"/>
                <a:cs typeface="Arial" panose="020B0604020202020204" pitchFamily="34" charset="0"/>
              </a:defRPr>
            </a:lvl2pPr>
            <a:lvl3pPr marL="1143000" indent="-228600" eaLnBrk="0" hangingPunct="0">
              <a:tabLst>
                <a:tab pos="403225" algn="l"/>
              </a:tabLst>
              <a:defRPr sz="2400">
                <a:solidFill>
                  <a:schemeClr val="tx1"/>
                </a:solidFill>
                <a:latin typeface="Times" panose="02020603050405020304" pitchFamily="18" charset="0"/>
                <a:cs typeface="Arial" panose="020B0604020202020204" pitchFamily="34" charset="0"/>
              </a:defRPr>
            </a:lvl3pPr>
            <a:lvl4pPr marL="1600200" indent="-228600" eaLnBrk="0" hangingPunct="0">
              <a:tabLst>
                <a:tab pos="403225" algn="l"/>
              </a:tabLst>
              <a:defRPr sz="2400">
                <a:solidFill>
                  <a:schemeClr val="tx1"/>
                </a:solidFill>
                <a:latin typeface="Times" panose="02020603050405020304" pitchFamily="18" charset="0"/>
                <a:cs typeface="Arial" panose="020B0604020202020204" pitchFamily="34" charset="0"/>
              </a:defRPr>
            </a:lvl4pPr>
            <a:lvl5pPr marL="2057400" indent="-228600" eaLnBrk="0" hangingPunct="0">
              <a:tabLst>
                <a:tab pos="403225" algn="l"/>
              </a:tabLst>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403225" algn="l"/>
              </a:tabLs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403225" algn="l"/>
              </a:tabLs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403225" algn="l"/>
              </a:tabLs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403225" algn="l"/>
              </a:tabLst>
              <a:defRPr sz="2400">
                <a:solidFill>
                  <a:schemeClr val="tx1"/>
                </a:solidFill>
                <a:latin typeface="Times" panose="02020603050405020304" pitchFamily="18" charset="0"/>
                <a:cs typeface="Arial" panose="020B0604020202020204" pitchFamily="34" charset="0"/>
              </a:defRPr>
            </a:lvl9pPr>
          </a:lstStyle>
          <a:p>
            <a:pPr eaLnBrk="1" hangingPunct="1">
              <a:lnSpc>
                <a:spcPct val="150000"/>
              </a:lnSpc>
            </a:pPr>
            <a:r>
              <a:rPr lang="pl-PL" altLang="sk-SK" dirty="0">
                <a:latin typeface="Arial" panose="020B0604020202020204" pitchFamily="34" charset="0"/>
              </a:rPr>
              <a:t>I</a:t>
            </a:r>
            <a:r>
              <a:rPr lang="en-US" altLang="sk-SK" dirty="0">
                <a:latin typeface="Arial" panose="020B0604020202020204" pitchFamily="34" charset="0"/>
              </a:rPr>
              <a:t>t is possible to go back to </a:t>
            </a:r>
            <a:r>
              <a:rPr lang="pl-PL" altLang="sk-SK" dirty="0">
                <a:latin typeface="Arial" panose="020B0604020202020204" pitchFamily="34" charset="0"/>
              </a:rPr>
              <a:t>a yellow card </a:t>
            </a:r>
            <a:r>
              <a:rPr lang="en-GB" altLang="sk-SK" dirty="0">
                <a:latin typeface="Arial" panose="020B0604020202020204" pitchFamily="34" charset="0"/>
              </a:rPr>
              <a:t>after </a:t>
            </a:r>
            <a:r>
              <a:rPr lang="pl-PL" altLang="sk-SK" dirty="0">
                <a:latin typeface="Arial" panose="020B0604020202020204" pitchFamily="34" charset="0"/>
              </a:rPr>
              <a:t>a player </a:t>
            </a:r>
            <a:r>
              <a:rPr lang="en-US" altLang="sk-SK" dirty="0">
                <a:latin typeface="Arial" panose="020B0604020202020204" pitchFamily="34" charset="0"/>
              </a:rPr>
              <a:t>was </a:t>
            </a:r>
            <a:r>
              <a:rPr lang="pl-PL" altLang="sk-SK" dirty="0">
                <a:latin typeface="Arial" panose="020B0604020202020204" pitchFamily="34" charset="0"/>
              </a:rPr>
              <a:t>sanctioned </a:t>
            </a:r>
            <a:r>
              <a:rPr lang="en-GB" altLang="sk-SK" dirty="0">
                <a:latin typeface="Arial" panose="020B0604020202020204" pitchFamily="34" charset="0"/>
              </a:rPr>
              <a:t>for really bad behaviour </a:t>
            </a:r>
            <a:r>
              <a:rPr lang="en-US" altLang="sk-SK" dirty="0">
                <a:latin typeface="Arial" panose="020B0604020202020204" pitchFamily="34" charset="0"/>
              </a:rPr>
              <a:t>earlier in the match – </a:t>
            </a:r>
            <a:r>
              <a:rPr lang="hu-HU" altLang="sk-SK" dirty="0">
                <a:latin typeface="Arial" panose="020B0604020202020204" pitchFamily="34" charset="0"/>
              </a:rPr>
              <a:t>e. g.</a:t>
            </a:r>
            <a:r>
              <a:rPr lang="en-US" altLang="sk-SK" dirty="0">
                <a:latin typeface="Arial" panose="020B0604020202020204" pitchFamily="34" charset="0"/>
              </a:rPr>
              <a:t> the player was given a penalty or expelled. </a:t>
            </a:r>
          </a:p>
          <a:p>
            <a:pPr eaLnBrk="1" hangingPunct="1">
              <a:lnSpc>
                <a:spcPct val="150000"/>
              </a:lnSpc>
            </a:pPr>
            <a:r>
              <a:rPr lang="en-US" altLang="sk-SK" dirty="0">
                <a:latin typeface="Arial" panose="020B0604020202020204" pitchFamily="34" charset="0"/>
              </a:rPr>
              <a:t>But now the TEAM will have reached the sanctioning level. </a:t>
            </a:r>
            <a:r>
              <a:rPr lang="sk-SK" altLang="sk-SK" dirty="0" err="1">
                <a:latin typeface="Arial" panose="020B0604020202020204" pitchFamily="34" charset="0"/>
              </a:rPr>
              <a:t>Any</a:t>
            </a:r>
            <a:r>
              <a:rPr lang="sk-SK" altLang="sk-SK" dirty="0">
                <a:latin typeface="Arial" panose="020B0604020202020204" pitchFamily="34" charset="0"/>
              </a:rPr>
              <a:t> f</a:t>
            </a:r>
            <a:r>
              <a:rPr lang="en-US" altLang="sk-SK" dirty="0" err="1">
                <a:latin typeface="Arial" panose="020B0604020202020204" pitchFamily="34" charset="0"/>
              </a:rPr>
              <a:t>urther</a:t>
            </a:r>
            <a:r>
              <a:rPr lang="en-US" altLang="sk-SK" dirty="0">
                <a:latin typeface="Arial" panose="020B0604020202020204" pitchFamily="34" charset="0"/>
              </a:rPr>
              <a:t> misconduct </a:t>
            </a:r>
            <a:r>
              <a:rPr lang="sk-SK" altLang="sk-SK" dirty="0" err="1">
                <a:latin typeface="Arial" panose="020B0604020202020204" pitchFamily="34" charset="0"/>
              </a:rPr>
              <a:t>should</a:t>
            </a:r>
            <a:r>
              <a:rPr lang="sk-SK" altLang="sk-SK" dirty="0">
                <a:latin typeface="Arial" panose="020B0604020202020204" pitchFamily="34" charset="0"/>
              </a:rPr>
              <a:t> </a:t>
            </a:r>
            <a:r>
              <a:rPr lang="sk-SK" altLang="sk-SK" dirty="0" err="1">
                <a:latin typeface="Arial" panose="020B0604020202020204" pitchFamily="34" charset="0"/>
              </a:rPr>
              <a:t>be</a:t>
            </a:r>
            <a:r>
              <a:rPr lang="en-US" altLang="sk-SK" dirty="0">
                <a:latin typeface="Arial" panose="020B0604020202020204" pitchFamily="34" charset="0"/>
              </a:rPr>
              <a:t> automatically sanctioned.</a:t>
            </a:r>
          </a:p>
          <a:p>
            <a:pPr eaLnBrk="1" hangingPunct="1">
              <a:lnSpc>
                <a:spcPct val="150000"/>
              </a:lnSpc>
            </a:pPr>
            <a:r>
              <a:rPr lang="en-US" altLang="sk-SK" dirty="0">
                <a:solidFill>
                  <a:srgbClr val="FF0000"/>
                </a:solidFill>
                <a:latin typeface="Arial" panose="020B0604020202020204" pitchFamily="34" charset="0"/>
              </a:rPr>
              <a:t>Note: only one yellow card </a:t>
            </a:r>
            <a:r>
              <a:rPr lang="sk-SK" altLang="sk-SK" dirty="0" err="1">
                <a:solidFill>
                  <a:srgbClr val="FF0000"/>
                </a:solidFill>
                <a:latin typeface="Arial" panose="020B0604020202020204" pitchFamily="34" charset="0"/>
              </a:rPr>
              <a:t>for</a:t>
            </a:r>
            <a:r>
              <a:rPr lang="sk-SK" altLang="sk-SK" dirty="0">
                <a:solidFill>
                  <a:srgbClr val="FF0000"/>
                </a:solidFill>
                <a:latin typeface="Arial" panose="020B0604020202020204" pitchFamily="34" charset="0"/>
              </a:rPr>
              <a:t> a </a:t>
            </a:r>
            <a:r>
              <a:rPr lang="sk-SK" altLang="sk-SK" dirty="0" err="1">
                <a:solidFill>
                  <a:srgbClr val="FF0000"/>
                </a:solidFill>
                <a:latin typeface="Arial" panose="020B0604020202020204" pitchFamily="34" charset="0"/>
              </a:rPr>
              <a:t>minor</a:t>
            </a:r>
            <a:r>
              <a:rPr lang="sk-SK" altLang="sk-SK" dirty="0">
                <a:solidFill>
                  <a:srgbClr val="FF0000"/>
                </a:solidFill>
                <a:latin typeface="Arial" panose="020B0604020202020204" pitchFamily="34" charset="0"/>
              </a:rPr>
              <a:t> </a:t>
            </a:r>
            <a:r>
              <a:rPr lang="sk-SK" altLang="sk-SK" dirty="0" err="1">
                <a:solidFill>
                  <a:srgbClr val="FF0000"/>
                </a:solidFill>
                <a:latin typeface="Arial" panose="020B0604020202020204" pitchFamily="34" charset="0"/>
              </a:rPr>
              <a:t>misconduct</a:t>
            </a:r>
            <a:r>
              <a:rPr lang="sk-SK" altLang="sk-SK" dirty="0">
                <a:solidFill>
                  <a:srgbClr val="FF0000"/>
                </a:solidFill>
                <a:latin typeface="Arial" panose="020B0604020202020204" pitchFamily="34" charset="0"/>
              </a:rPr>
              <a:t> </a:t>
            </a:r>
            <a:r>
              <a:rPr lang="en-US" altLang="sk-SK" dirty="0">
                <a:solidFill>
                  <a:srgbClr val="FF0000"/>
                </a:solidFill>
                <a:latin typeface="Arial" panose="020B0604020202020204" pitchFamily="34" charset="0"/>
              </a:rPr>
              <a:t>may be shown to a team in the match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a:extLst>
              <a:ext uri="{FF2B5EF4-FFF2-40B4-BE49-F238E27FC236}">
                <a16:creationId xmlns:a16="http://schemas.microsoft.com/office/drawing/2014/main" id="{CCF6F822-3117-4C4B-A2D0-27A6C24F78DA}"/>
              </a:ext>
            </a:extLst>
          </p:cNvPr>
          <p:cNvSpPr txBox="1">
            <a:spLocks noChangeArrowheads="1"/>
          </p:cNvSpPr>
          <p:nvPr/>
        </p:nvSpPr>
        <p:spPr bwMode="auto">
          <a:xfrm>
            <a:off x="808038" y="685800"/>
            <a:ext cx="7127875" cy="830263"/>
          </a:xfrm>
          <a:prstGeom prst="rect">
            <a:avLst/>
          </a:prstGeom>
          <a:noFill/>
          <a:ln w="9525">
            <a:noFill/>
            <a:miter lim="800000"/>
            <a:headEnd/>
            <a:tailEnd/>
          </a:ln>
        </p:spPr>
        <p:txBody>
          <a:bodyPr>
            <a:spAutoFit/>
          </a:bodyPr>
          <a:lstStyle/>
          <a:p>
            <a:pPr eaLnBrk="0" hangingPunct="0">
              <a:defRPr/>
            </a:pPr>
            <a:r>
              <a:rPr lang="pl-PL" b="1" cap="all" dirty="0">
                <a:latin typeface="Arial" charset="0"/>
                <a:cs typeface="Arial" charset="0"/>
              </a:rPr>
              <a:t>S</a:t>
            </a:r>
            <a:r>
              <a:rPr lang="en-US" b="1" dirty="0">
                <a:latin typeface="Arial" pitchFamily="34" charset="0"/>
              </a:rPr>
              <a:t>UMMAR</a:t>
            </a:r>
            <a:r>
              <a:rPr lang="en-US" b="1" spc="-15" dirty="0">
                <a:latin typeface="Arial" pitchFamily="34" charset="0"/>
              </a:rPr>
              <a:t>Y</a:t>
            </a:r>
            <a:r>
              <a:rPr lang="en-US" b="1" spc="-5" dirty="0">
                <a:latin typeface="Arial" pitchFamily="34" charset="0"/>
              </a:rPr>
              <a:t> </a:t>
            </a:r>
            <a:r>
              <a:rPr lang="en-US" b="1" spc="-15" dirty="0">
                <a:latin typeface="Arial" pitchFamily="34" charset="0"/>
              </a:rPr>
              <a:t>OF</a:t>
            </a:r>
            <a:r>
              <a:rPr lang="en-US" b="1" spc="-5" dirty="0">
                <a:latin typeface="Arial" pitchFamily="34" charset="0"/>
              </a:rPr>
              <a:t> </a:t>
            </a:r>
            <a:r>
              <a:rPr lang="en-US" b="1" spc="-10" dirty="0">
                <a:latin typeface="Arial" pitchFamily="34" charset="0"/>
              </a:rPr>
              <a:t>MI</a:t>
            </a:r>
            <a:r>
              <a:rPr lang="en-US" b="1" dirty="0">
                <a:latin typeface="Arial" pitchFamily="34" charset="0"/>
              </a:rPr>
              <a:t>SC</a:t>
            </a:r>
            <a:r>
              <a:rPr lang="en-US" b="1" spc="-15" dirty="0">
                <a:latin typeface="Arial" pitchFamily="34" charset="0"/>
              </a:rPr>
              <a:t>O</a:t>
            </a:r>
            <a:r>
              <a:rPr lang="en-US" b="1" dirty="0">
                <a:latin typeface="Arial" pitchFamily="34" charset="0"/>
              </a:rPr>
              <a:t>NDUC</a:t>
            </a:r>
            <a:r>
              <a:rPr lang="en-US" b="1" spc="-15" dirty="0">
                <a:latin typeface="Arial" pitchFamily="34" charset="0"/>
              </a:rPr>
              <a:t>T</a:t>
            </a:r>
            <a:r>
              <a:rPr lang="en-US" b="1" spc="-5" dirty="0">
                <a:latin typeface="Arial" pitchFamily="34" charset="0"/>
              </a:rPr>
              <a:t> </a:t>
            </a:r>
            <a:r>
              <a:rPr lang="en-US" b="1" dirty="0">
                <a:latin typeface="Arial" pitchFamily="34" charset="0"/>
              </a:rPr>
              <a:t>AND</a:t>
            </a:r>
            <a:r>
              <a:rPr lang="en-US" b="1" spc="-5" dirty="0">
                <a:latin typeface="Arial" pitchFamily="34" charset="0"/>
              </a:rPr>
              <a:t> </a:t>
            </a:r>
            <a:r>
              <a:rPr lang="en-US" b="1" dirty="0">
                <a:latin typeface="Arial" pitchFamily="34" charset="0"/>
              </a:rPr>
              <a:t>CARD</a:t>
            </a:r>
            <a:r>
              <a:rPr lang="en-US" b="1" spc="-15" dirty="0">
                <a:latin typeface="Arial" pitchFamily="34" charset="0"/>
              </a:rPr>
              <a:t>S</a:t>
            </a:r>
            <a:r>
              <a:rPr lang="en-US" b="1" spc="-5" dirty="0">
                <a:latin typeface="Arial" pitchFamily="34" charset="0"/>
              </a:rPr>
              <a:t> </a:t>
            </a:r>
            <a:r>
              <a:rPr lang="en-US" b="1" dirty="0">
                <a:latin typeface="Arial" pitchFamily="34" charset="0"/>
              </a:rPr>
              <a:t>USED</a:t>
            </a:r>
            <a:r>
              <a:rPr lang="pl-PL" b="1" dirty="0">
                <a:latin typeface="Arial" pitchFamily="34" charset="0"/>
              </a:rPr>
              <a:t> (RULE 21.6)</a:t>
            </a:r>
            <a:endParaRPr lang="en-US" dirty="0">
              <a:latin typeface="Arial" pitchFamily="34" charset="0"/>
            </a:endParaRPr>
          </a:p>
        </p:txBody>
      </p:sp>
      <p:sp>
        <p:nvSpPr>
          <p:cNvPr id="12291" name="Szövegdoboz 2">
            <a:extLst>
              <a:ext uri="{FF2B5EF4-FFF2-40B4-BE49-F238E27FC236}">
                <a16:creationId xmlns:a16="http://schemas.microsoft.com/office/drawing/2014/main" id="{1F2EE2F0-471F-4A1D-8150-551BC9DD31A0}"/>
              </a:ext>
            </a:extLst>
          </p:cNvPr>
          <p:cNvSpPr txBox="1">
            <a:spLocks noChangeArrowheads="1"/>
          </p:cNvSpPr>
          <p:nvPr/>
        </p:nvSpPr>
        <p:spPr bwMode="auto">
          <a:xfrm>
            <a:off x="519113" y="7094538"/>
            <a:ext cx="684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eaLnBrk="1" hangingPunct="1"/>
            <a:r>
              <a:rPr lang="hu-HU" altLang="sk-SK"/>
              <a:t> </a:t>
            </a:r>
          </a:p>
        </p:txBody>
      </p:sp>
      <p:sp>
        <p:nvSpPr>
          <p:cNvPr id="6" name="object 2">
            <a:extLst>
              <a:ext uri="{FF2B5EF4-FFF2-40B4-BE49-F238E27FC236}">
                <a16:creationId xmlns:a16="http://schemas.microsoft.com/office/drawing/2014/main" id="{047C5366-64E6-4964-B5FE-F6F48C8414EA}"/>
              </a:ext>
            </a:extLst>
          </p:cNvPr>
          <p:cNvSpPr txBox="1"/>
          <p:nvPr/>
        </p:nvSpPr>
        <p:spPr>
          <a:xfrm>
            <a:off x="879475" y="2124075"/>
            <a:ext cx="9017000" cy="3495675"/>
          </a:xfrm>
          <a:prstGeom prst="rect">
            <a:avLst/>
          </a:prstGeom>
        </p:spPr>
        <p:txBody>
          <a:bodyPr lIns="0" tIns="0" rIns="0" bIns="0">
            <a:spAutoFit/>
          </a:bodyPr>
          <a:lstStyle/>
          <a:p>
            <a:pPr marL="403225" indent="-390525">
              <a:buClr>
                <a:srgbClr val="FF0000"/>
              </a:buClr>
              <a:tabLst>
                <a:tab pos="2333625" algn="l"/>
                <a:tab pos="3594100" algn="l"/>
              </a:tabLst>
              <a:defRPr/>
            </a:pPr>
            <a:r>
              <a:rPr b="1" spc="-20" dirty="0">
                <a:latin typeface="Arial" pitchFamily="34" charset="0"/>
              </a:rPr>
              <a:t>Warning</a:t>
            </a:r>
            <a:r>
              <a:rPr spc="-10" dirty="0">
                <a:latin typeface="Arial" pitchFamily="34" charset="0"/>
              </a:rPr>
              <a:t>:</a:t>
            </a:r>
            <a:r>
              <a:rPr dirty="0">
                <a:solidFill>
                  <a:srgbClr val="FF00FF"/>
                </a:solidFill>
                <a:latin typeface="Arial" pitchFamily="34" charset="0"/>
              </a:rPr>
              <a:t>	</a:t>
            </a:r>
            <a:r>
              <a:rPr lang="hu-HU" dirty="0">
                <a:solidFill>
                  <a:srgbClr val="FF00FF"/>
                </a:solidFill>
                <a:latin typeface="Arial" pitchFamily="34" charset="0"/>
              </a:rPr>
              <a:t>	</a:t>
            </a:r>
            <a:r>
              <a:rPr spc="-10" dirty="0">
                <a:latin typeface="Arial" pitchFamily="34" charset="0"/>
              </a:rPr>
              <a:t>St</a:t>
            </a:r>
            <a:r>
              <a:rPr dirty="0">
                <a:latin typeface="Arial" pitchFamily="34" charset="0"/>
              </a:rPr>
              <a:t>age</a:t>
            </a:r>
            <a:r>
              <a:rPr spc="-5" dirty="0">
                <a:latin typeface="Arial" pitchFamily="34" charset="0"/>
              </a:rPr>
              <a:t> </a:t>
            </a:r>
            <a:r>
              <a:rPr dirty="0">
                <a:latin typeface="Arial" pitchFamily="34" charset="0"/>
              </a:rPr>
              <a:t>1</a:t>
            </a:r>
            <a:r>
              <a:rPr spc="-10" dirty="0">
                <a:latin typeface="Arial" pitchFamily="34" charset="0"/>
              </a:rPr>
              <a:t>:</a:t>
            </a:r>
            <a:r>
              <a:rPr spc="-5" dirty="0">
                <a:latin typeface="Arial" pitchFamily="34" charset="0"/>
              </a:rPr>
              <a:t> </a:t>
            </a:r>
            <a:r>
              <a:rPr dirty="0">
                <a:latin typeface="Arial" pitchFamily="34" charset="0"/>
              </a:rPr>
              <a:t>verbal</a:t>
            </a:r>
            <a:r>
              <a:rPr spc="-5" dirty="0">
                <a:latin typeface="Arial" pitchFamily="34" charset="0"/>
              </a:rPr>
              <a:t> </a:t>
            </a:r>
            <a:r>
              <a:rPr dirty="0">
                <a:latin typeface="Arial" pitchFamily="34" charset="0"/>
              </a:rPr>
              <a:t>warning</a:t>
            </a:r>
          </a:p>
          <a:p>
            <a:pPr marL="403225" indent="-390525">
              <a:spcBef>
                <a:spcPts val="1080"/>
              </a:spcBef>
              <a:buClr>
                <a:srgbClr val="FF0000"/>
              </a:buClr>
              <a:tabLst>
                <a:tab pos="2333625" algn="l"/>
                <a:tab pos="4210050" algn="l"/>
              </a:tabLst>
              <a:defRPr/>
            </a:pPr>
            <a:r>
              <a:rPr lang="pl-PL" spc="-10" dirty="0">
                <a:solidFill>
                  <a:srgbClr val="FF00FF"/>
                </a:solidFill>
                <a:latin typeface="Arial" pitchFamily="34" charset="0"/>
              </a:rPr>
              <a:t>	</a:t>
            </a:r>
            <a:r>
              <a:rPr spc="-10" dirty="0">
                <a:solidFill>
                  <a:srgbClr val="FF00FF"/>
                </a:solidFill>
                <a:latin typeface="Arial" pitchFamily="34" charset="0"/>
              </a:rPr>
              <a:t>	</a:t>
            </a:r>
            <a:r>
              <a:rPr lang="hu-HU" spc="-10" dirty="0">
                <a:latin typeface="Arial" pitchFamily="34" charset="0"/>
              </a:rPr>
              <a:t>               </a:t>
            </a:r>
            <a:r>
              <a:rPr spc="-10" dirty="0">
                <a:latin typeface="Arial" pitchFamily="34" charset="0"/>
              </a:rPr>
              <a:t>Stage</a:t>
            </a:r>
            <a:r>
              <a:rPr spc="-5" dirty="0">
                <a:latin typeface="Arial" pitchFamily="34" charset="0"/>
              </a:rPr>
              <a:t> </a:t>
            </a:r>
            <a:r>
              <a:rPr dirty="0">
                <a:latin typeface="Arial" pitchFamily="34" charset="0"/>
              </a:rPr>
              <a:t>2</a:t>
            </a:r>
            <a:r>
              <a:rPr spc="-10" dirty="0">
                <a:latin typeface="Arial" pitchFamily="34" charset="0"/>
              </a:rPr>
              <a:t>:</a:t>
            </a:r>
            <a:r>
              <a:rPr lang="pl-PL" spc="-10" dirty="0">
                <a:latin typeface="Arial" pitchFamily="34" charset="0"/>
              </a:rPr>
              <a:t> </a:t>
            </a:r>
            <a:r>
              <a:rPr dirty="0">
                <a:latin typeface="Arial" pitchFamily="34" charset="0"/>
              </a:rPr>
              <a:t>Yellow</a:t>
            </a:r>
            <a:r>
              <a:rPr spc="-5" dirty="0">
                <a:latin typeface="Arial" pitchFamily="34" charset="0"/>
              </a:rPr>
              <a:t> </a:t>
            </a:r>
            <a:r>
              <a:rPr dirty="0">
                <a:latin typeface="Arial" pitchFamily="34" charset="0"/>
              </a:rPr>
              <a:t>card</a:t>
            </a:r>
          </a:p>
          <a:p>
            <a:pPr marL="473709" indent="-461009">
              <a:spcBef>
                <a:spcPts val="1200"/>
              </a:spcBef>
              <a:buClr>
                <a:srgbClr val="FF0000"/>
              </a:buClr>
              <a:tabLst>
                <a:tab pos="2333625" algn="l"/>
                <a:tab pos="3594100" algn="l"/>
              </a:tabLst>
              <a:defRPr/>
            </a:pPr>
            <a:endParaRPr lang="pl-PL" dirty="0">
              <a:latin typeface="Arial" pitchFamily="34" charset="0"/>
            </a:endParaRPr>
          </a:p>
          <a:p>
            <a:pPr marL="473709" indent="-461009">
              <a:spcBef>
                <a:spcPts val="1200"/>
              </a:spcBef>
              <a:buClr>
                <a:srgbClr val="FF0000"/>
              </a:buClr>
              <a:tabLst>
                <a:tab pos="2333625" algn="l"/>
                <a:tab pos="3594100" algn="l"/>
              </a:tabLst>
              <a:defRPr/>
            </a:pPr>
            <a:r>
              <a:rPr lang="pl-PL" b="1" dirty="0" err="1">
                <a:latin typeface="Arial" pitchFamily="34" charset="0"/>
              </a:rPr>
              <a:t>Sanctions</a:t>
            </a:r>
            <a:r>
              <a:rPr lang="pl-PL" dirty="0">
                <a:latin typeface="Arial" pitchFamily="34" charset="0"/>
              </a:rPr>
              <a:t>:</a:t>
            </a:r>
          </a:p>
          <a:p>
            <a:pPr marL="473075" indent="-31750">
              <a:spcBef>
                <a:spcPts val="1200"/>
              </a:spcBef>
              <a:buClr>
                <a:srgbClr val="FF0000"/>
              </a:buClr>
              <a:tabLst>
                <a:tab pos="2333625" algn="l"/>
                <a:tab pos="3594100" algn="l"/>
              </a:tabLst>
              <a:defRPr/>
            </a:pPr>
            <a:r>
              <a:rPr dirty="0">
                <a:latin typeface="Arial" pitchFamily="34" charset="0"/>
              </a:rPr>
              <a:t>Penal</a:t>
            </a:r>
            <a:r>
              <a:rPr spc="-10" dirty="0">
                <a:latin typeface="Arial" pitchFamily="34" charset="0"/>
              </a:rPr>
              <a:t>ty</a:t>
            </a:r>
            <a:r>
              <a:rPr dirty="0">
                <a:latin typeface="Arial" pitchFamily="34" charset="0"/>
              </a:rPr>
              <a:t>:</a:t>
            </a:r>
            <a:r>
              <a:rPr spc="-5" dirty="0">
                <a:latin typeface="Arial" pitchFamily="34" charset="0"/>
              </a:rPr>
              <a:t> </a:t>
            </a:r>
            <a:r>
              <a:rPr lang="pl-PL" spc="-5" dirty="0">
                <a:solidFill>
                  <a:srgbClr val="FF00FF"/>
                </a:solidFill>
                <a:latin typeface="Arial" pitchFamily="34" charset="0"/>
              </a:rPr>
              <a:t>		</a:t>
            </a:r>
            <a:r>
              <a:rPr dirty="0">
                <a:latin typeface="Arial" pitchFamily="34" charset="0"/>
              </a:rPr>
              <a:t>Re</a:t>
            </a:r>
            <a:r>
              <a:rPr spc="-15" dirty="0">
                <a:latin typeface="Arial" pitchFamily="34" charset="0"/>
              </a:rPr>
              <a:t>d</a:t>
            </a:r>
            <a:r>
              <a:rPr spc="-5" dirty="0">
                <a:latin typeface="Arial" pitchFamily="34" charset="0"/>
              </a:rPr>
              <a:t> </a:t>
            </a:r>
            <a:r>
              <a:rPr dirty="0">
                <a:latin typeface="Arial" pitchFamily="34" charset="0"/>
              </a:rPr>
              <a:t>car</a:t>
            </a:r>
            <a:r>
              <a:rPr spc="-15" dirty="0">
                <a:latin typeface="Arial" pitchFamily="34" charset="0"/>
              </a:rPr>
              <a:t>d</a:t>
            </a:r>
            <a:endParaRPr dirty="0">
              <a:latin typeface="Arial" pitchFamily="34" charset="0"/>
            </a:endParaRPr>
          </a:p>
          <a:p>
            <a:pPr marL="403225" indent="38100">
              <a:spcBef>
                <a:spcPts val="1200"/>
              </a:spcBef>
              <a:buClr>
                <a:srgbClr val="FF0000"/>
              </a:buClr>
              <a:tabLst>
                <a:tab pos="2333625" algn="l"/>
                <a:tab pos="3594100" algn="l"/>
              </a:tabLst>
              <a:defRPr/>
            </a:pPr>
            <a:r>
              <a:rPr dirty="0">
                <a:latin typeface="Arial" pitchFamily="34" charset="0"/>
              </a:rPr>
              <a:t>Expulsion</a:t>
            </a:r>
            <a:r>
              <a:rPr spc="-10" dirty="0">
                <a:latin typeface="Arial" pitchFamily="34" charset="0"/>
              </a:rPr>
              <a:t>:</a:t>
            </a:r>
            <a:r>
              <a:rPr spc="-5" dirty="0">
                <a:latin typeface="Arial" pitchFamily="34" charset="0"/>
              </a:rPr>
              <a:t> </a:t>
            </a:r>
            <a:r>
              <a:rPr lang="pl-PL" spc="-5" dirty="0">
                <a:solidFill>
                  <a:srgbClr val="FF00FF"/>
                </a:solidFill>
                <a:latin typeface="Arial" pitchFamily="34" charset="0"/>
              </a:rPr>
              <a:t>		</a:t>
            </a:r>
            <a:r>
              <a:rPr spc="-5" dirty="0">
                <a:latin typeface="Arial" pitchFamily="34" charset="0"/>
              </a:rPr>
              <a:t>Re</a:t>
            </a:r>
            <a:r>
              <a:rPr dirty="0">
                <a:latin typeface="Arial" pitchFamily="34" charset="0"/>
              </a:rPr>
              <a:t>d</a:t>
            </a:r>
            <a:r>
              <a:rPr spc="-5" dirty="0">
                <a:latin typeface="Arial" pitchFamily="34" charset="0"/>
              </a:rPr>
              <a:t> </a:t>
            </a:r>
            <a:r>
              <a:rPr spc="-15" dirty="0">
                <a:latin typeface="Arial" pitchFamily="34" charset="0"/>
              </a:rPr>
              <a:t>+</a:t>
            </a:r>
            <a:r>
              <a:rPr spc="-5" dirty="0">
                <a:latin typeface="Arial" pitchFamily="34" charset="0"/>
              </a:rPr>
              <a:t> </a:t>
            </a:r>
            <a:r>
              <a:rPr dirty="0">
                <a:latin typeface="Arial" pitchFamily="34" charset="0"/>
              </a:rPr>
              <a:t>Ye</a:t>
            </a:r>
            <a:r>
              <a:rPr spc="-10" dirty="0">
                <a:latin typeface="Arial" pitchFamily="34" charset="0"/>
              </a:rPr>
              <a:t>llow</a:t>
            </a:r>
            <a:r>
              <a:rPr spc="-5" dirty="0">
                <a:latin typeface="Arial" pitchFamily="34" charset="0"/>
              </a:rPr>
              <a:t> </a:t>
            </a:r>
            <a:r>
              <a:rPr dirty="0">
                <a:latin typeface="Arial" pitchFamily="34" charset="0"/>
              </a:rPr>
              <a:t>car</a:t>
            </a:r>
            <a:r>
              <a:rPr spc="-15" dirty="0">
                <a:latin typeface="Arial" pitchFamily="34" charset="0"/>
              </a:rPr>
              <a:t>d</a:t>
            </a:r>
            <a:r>
              <a:rPr dirty="0">
                <a:latin typeface="Arial" pitchFamily="34" charset="0"/>
              </a:rPr>
              <a:t>s</a:t>
            </a:r>
            <a:r>
              <a:rPr spc="-5" dirty="0">
                <a:latin typeface="Arial" pitchFamily="34" charset="0"/>
              </a:rPr>
              <a:t> </a:t>
            </a:r>
            <a:r>
              <a:rPr dirty="0">
                <a:latin typeface="Arial" pitchFamily="34" charset="0"/>
              </a:rPr>
              <a:t>join</a:t>
            </a:r>
            <a:r>
              <a:rPr spc="-10" dirty="0">
                <a:latin typeface="Arial" pitchFamily="34" charset="0"/>
              </a:rPr>
              <a:t>t</a:t>
            </a:r>
            <a:r>
              <a:rPr dirty="0">
                <a:latin typeface="Arial" pitchFamily="34" charset="0"/>
              </a:rPr>
              <a:t>ly</a:t>
            </a:r>
          </a:p>
          <a:p>
            <a:pPr marL="403225" indent="38100">
              <a:spcBef>
                <a:spcPts val="1200"/>
              </a:spcBef>
              <a:buClr>
                <a:srgbClr val="FF0000"/>
              </a:buClr>
              <a:tabLst>
                <a:tab pos="2333625" algn="l"/>
                <a:tab pos="3594100" algn="l"/>
              </a:tabLst>
              <a:defRPr/>
            </a:pPr>
            <a:r>
              <a:rPr dirty="0">
                <a:latin typeface="Arial" pitchFamily="34" charset="0"/>
              </a:rPr>
              <a:t>Disquali</a:t>
            </a:r>
            <a:r>
              <a:rPr spc="-10" dirty="0">
                <a:latin typeface="Arial" pitchFamily="34" charset="0"/>
              </a:rPr>
              <a:t>fication:</a:t>
            </a:r>
            <a:r>
              <a:rPr lang="pl-PL" spc="-5" dirty="0">
                <a:solidFill>
                  <a:srgbClr val="FF00FF"/>
                </a:solidFill>
                <a:latin typeface="Arial" pitchFamily="34" charset="0"/>
              </a:rPr>
              <a:t>	</a:t>
            </a:r>
            <a:r>
              <a:rPr spc="-5" dirty="0">
                <a:latin typeface="Arial" pitchFamily="34" charset="0"/>
              </a:rPr>
              <a:t>Re</a:t>
            </a:r>
            <a:r>
              <a:rPr dirty="0">
                <a:latin typeface="Arial" pitchFamily="34" charset="0"/>
              </a:rPr>
              <a:t>d</a:t>
            </a:r>
            <a:r>
              <a:rPr spc="-5" dirty="0">
                <a:latin typeface="Arial" pitchFamily="34" charset="0"/>
              </a:rPr>
              <a:t> </a:t>
            </a:r>
            <a:r>
              <a:rPr spc="-15" dirty="0">
                <a:latin typeface="Arial" pitchFamily="34" charset="0"/>
              </a:rPr>
              <a:t>+</a:t>
            </a:r>
            <a:r>
              <a:rPr spc="-5" dirty="0">
                <a:latin typeface="Arial" pitchFamily="34" charset="0"/>
              </a:rPr>
              <a:t> </a:t>
            </a:r>
            <a:r>
              <a:rPr dirty="0">
                <a:latin typeface="Arial" pitchFamily="34" charset="0"/>
              </a:rPr>
              <a:t>Ye</a:t>
            </a:r>
            <a:r>
              <a:rPr spc="-10" dirty="0">
                <a:latin typeface="Arial" pitchFamily="34" charset="0"/>
              </a:rPr>
              <a:t>llow</a:t>
            </a:r>
            <a:r>
              <a:rPr spc="-5" dirty="0">
                <a:latin typeface="Arial" pitchFamily="34" charset="0"/>
              </a:rPr>
              <a:t> </a:t>
            </a:r>
            <a:r>
              <a:rPr dirty="0">
                <a:latin typeface="Arial" pitchFamily="34" charset="0"/>
              </a:rPr>
              <a:t>car</a:t>
            </a:r>
            <a:r>
              <a:rPr spc="-15" dirty="0">
                <a:latin typeface="Arial" pitchFamily="34" charset="0"/>
              </a:rPr>
              <a:t>d</a:t>
            </a:r>
            <a:r>
              <a:rPr spc="-5" dirty="0">
                <a:latin typeface="Arial" pitchFamily="34" charset="0"/>
              </a:rPr>
              <a:t> </a:t>
            </a:r>
            <a:r>
              <a:rPr dirty="0">
                <a:latin typeface="Arial" pitchFamily="34" charset="0"/>
              </a:rPr>
              <a:t>separa</a:t>
            </a:r>
            <a:r>
              <a:rPr spc="-10" dirty="0">
                <a:latin typeface="Arial" pitchFamily="34" charset="0"/>
              </a:rPr>
              <a:t>t</a:t>
            </a:r>
            <a:r>
              <a:rPr dirty="0">
                <a:latin typeface="Arial" pitchFamily="34" charset="0"/>
              </a:rPr>
              <a:t>ely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80553d98-c690-4512-9e31-a71ffcb75a7c"/>
  <p:tag name="ARTICULATE_SLIDE_COUNT" val="14"/>
  <p:tag name="ARTICULATE_REFERENCE_TYPE_1" val="1"/>
  <p:tag name="ARTICULATE_REFERENCE_1" val="K:\röplabda\MTM 2015\e-learning materials\play close to the net Maroszek\Script play close to the net slide 1_8 Herpai.doc"/>
  <p:tag name="ARTICULATE_REFERENCE_TITLE_1" val="Script play close to the net slide 1_8 Herpai"/>
  <p:tag name="ARTICULATE_REFERENCE_ID_1" val="394190a3-e59b-4d24-9d59-a94da913030a"/>
  <p:tag name="ARTICULATE_REFERENCE_COUNT" val="1"/>
  <p:tag name="ARTICULATE_PLAYER_GLOSSARY_XML" val="&lt;?xml version=&quot;1.0&quot; encoding=&quot;utf-16&quot;?&gt;&lt;glossary xmlns:xsi=&quot;http://www.w3.org/2001/XMLSchema-instance&quot; xmlns:xsd=&quot;http://www.w3.org/2001/XMLSchema&quot;&gt;&lt;terms&gt;&lt;term name=&quot;4&quot; definition=&quot;The Red team’s player No. 8 hits the ball within the opponent’s space. Although it is  a setting action, and not an attack hit, he committed a fault. Perfect referee’s decision with a perfect hand signal sequence.&amp;#xA;It is very important, that to judge this fault the position of the player’s hand is relevant. It means, that if the ball is over the net, but the setter plays it so, that his/her hand or fingers is in the opponent’s space, a fault should be considered!&amp;#xA;&quot;&gt;&lt;TranslationGuid&gt;1e9c039b-8aa1-4639-a8cc-ba21005696e8&lt;/TranslationGuid&gt;&lt;/term&gt;&lt;term name=&quot;2&quot; definition=&quot;Let’s start with some real game cases. Is there a fault? How the position of the ball and hands influence referee’s decision? Here’s first video. Black team's player blocks the attack of White team, while reaching beyond the net. Since the block hit was done earlier than the attack hit, this makes the block an illegal action. We can see it especially in the picture shown by the net camera. The White team’s attacker was not able to play the ball because of the interference by the blocker. Unfortunately the 1st referee did not pay attention thus awarded a point to the faulty team. &quot;&gt;&lt;TranslationGuid&gt;351278f8-a53f-4186-b0f7-3738bc5ffc34&lt;/TranslationGuid&gt;&lt;/term&gt;&lt;/terms&gt;&lt;/glossary&gt;"/>
  <p:tag name="ARTICULATE_USED_PAGE_ORIENTATION" val="1"/>
  <p:tag name="ARTICULATE_USED_PAGE_SIZE" val="7"/>
  <p:tag name="ARTICULATE_META_DESCRIPTION" val="updated slide: 13"/>
  <p:tag name="ARTICULATE_PROJECT_OPEN" val="0"/>
  <p:tag name="TAG_BACKING_FORM_KEY" val="132806-h:\röplabda\mtm 2015\e-learning materials\sacntions\misconduct ss with questions v2 slide 13.ppt"/>
  <p:tag name="ARTICULATE_PRESENTER_VERSION" val="7"/>
</p:tagLst>
</file>

<file path=ppt/tags/tag10.xml><?xml version="1.0" encoding="utf-8"?>
<p:tagLst xmlns:a="http://schemas.openxmlformats.org/drawingml/2006/main" xmlns:r="http://schemas.openxmlformats.org/officeDocument/2006/relationships" xmlns:p="http://schemas.openxmlformats.org/presentationml/2006/main">
  <p:tag name="AUDIO_ID" val="314"/>
  <p:tag name="ORIGINAL_AUDIO_FILEPATH" val="K:\röplabda\MTM 2015\e-learning materials\sacntions\hangok\Script For MTM Misconduct Sanctions 5.m4a"/>
  <p:tag name="ELAPSEDTIME" val="28.582"/>
  <p:tag name="ARTICULATE_TITLE_TAG" val="preventing steps video"/>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TIMELINE" val="5.00"/>
</p:tagLst>
</file>

<file path=ppt/tags/tag11.xml><?xml version="1.0" encoding="utf-8"?>
<p:tagLst xmlns:a="http://schemas.openxmlformats.org/drawingml/2006/main" xmlns:r="http://schemas.openxmlformats.org/officeDocument/2006/relationships" xmlns:p="http://schemas.openxmlformats.org/presentationml/2006/main">
  <p:tag name="VIDEO_ID" val="99959be9-d14a-493d-9d80-5d9fdc4d2564"/>
  <p:tag name="VIDEO_SOURCE_TYPE" val="local"/>
  <p:tag name="OVERRIDE_SWF" val="YES"/>
  <p:tag name="THUMBNAIL_IS_PLACEHOLDER" val="False"/>
  <p:tag name="VIDEO_TITLE" val="21_warning to both teams stage 1.mp4"/>
  <p:tag name="SWF_MOVIE_PATH" val="21_warning to both teams stage 1.mp4"/>
  <p:tag name="SWF_MOVIE_PATH_ORIGINAL" val="21_warning to both teams stage 1.mp4"/>
  <p:tag name="SWF_MOVIE_PATH_SOURCE" val="K:\röplabda\MTM 2015\e-learning materials\sacntions\21_warning to both teams stage 1.mp4"/>
  <p:tag name="CONTAINER" val="movieloader"/>
  <p:tag name="ART_PLAYER" val="YES"/>
  <p:tag name="VIDEO_SHOW_CONTROLS" val="True"/>
  <p:tag name="WINDOW_SIZE_WIDTH" val="1280"/>
  <p:tag name="WINDOW_SIZE_HEIGHT" val="720"/>
  <p:tag name="ARTICULATE_LAYER_TIMING" val="0.00"/>
  <p:tag name="VIDEO_MODE" val="video"/>
  <p:tag name="VIDEO_COMPRESSED_ON_IMPORT" val="False"/>
  <p:tag name="VIDEO_COMPRESS_ON_PUBLISH" val="False"/>
  <p:tag name="SWF_MOVIE_DURATION" val="42640"/>
  <p:tag name="VIDEO_KEY" val="04efde07-9de3-4eac-862d-c5dea6bab726"/>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UDIO_ID" val="311"/>
  <p:tag name="ORIGINAL_AUDIO_FILEPATH" val="K:\röplabda\MTM 2015\e-learning materials\sacntions\hangok\Script For MTM Misconduct Sanctions 6.m4a"/>
  <p:tag name="ELAPSEDTIME" val="24.282"/>
  <p:tag name="ARTICULATE_TITLE_TAG" val="yellow card"/>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TIMELINE" val="6.40/10.40/17.2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UDIO_ID" val="312"/>
  <p:tag name="ARTICULATE_TITLE_TAG" val="warnings vs sanctions"/>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ORIGINAL_AUDIO_FILEPATH" val="K:\röplabda\MTM 2015\e-learning materials\sacntions\hangok\Script For MTM Misconduct Sanctions 7.m4a"/>
  <p:tag name="ELAPSEDTIME" val="61.812"/>
  <p:tag name="TIMELINE" val="1.20/13.40/35.60/53.7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UDIO_ID" val="313"/>
  <p:tag name="ORIGINAL_AUDIO_FILEPATH" val="K:\röplabda\MTM 2015\e-learning materials\sacntions\hangok\Script For MTM Misconduct Sanctions 8.m4a"/>
  <p:tag name="ELAPSEDTIME" val="15.672"/>
  <p:tag name="ARTICULATE_TITLE_TAG" val="summary of misconduct and cards used"/>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TIMELINE" val="1.7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UDIO_ID" val="316"/>
  <p:tag name="ARTICULATE_TITLE_TAG" val="showing a card"/>
  <p:tag name="ORIGINAL_AUDIO_FILEPATH" val="K:\röplabda\MTM 2015\e-learning materials\sacntions\hangok\Script For MTM Misconduct Sanctions 9.m4a"/>
  <p:tag name="ELAPSEDTIME" val="67.702"/>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TIMELINE" val="1.30/24.00/34.4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59"/>
  <p:tag name="ANNOTATION_COUNT" val="0"/>
  <p:tag name="ORIGINAL_AUDIO_FILEPATH" val="K:\röplabda\MTM 2015\e-learning materials\sacntions\hangok\Script For MTM Misconduct Sanctions 1.m4a"/>
  <p:tag name="ELAPSEDTIME" val="21.132"/>
  <p:tag name="ARTICULATE_TITLE_TAG" val="opening slide"/>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UDIO_ID" val="317"/>
  <p:tag name="ORIGINAL_AUDIO_FILEPATH" val="K:\röplabda\MTM 2015\e-learning materials\sacntions\hangok\Script For MTM Misconduct Sanctions 10.m4a"/>
  <p:tag name="ELAPSEDTIME" val="35.892"/>
  <p:tag name="ARTICULATE_TITLE_TAG" val="showing a card"/>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VIDEO_ID" val="31b602ec-2160-4b0a-a93e-5cdb08d0b62a"/>
  <p:tag name="VIDEO_SOURCE_TYPE" val="local"/>
  <p:tag name="OVERRIDE_SWF" val="YES"/>
  <p:tag name="THUMBNAIL_IS_PLACEHOLDER" val="False"/>
  <p:tag name="VIDEO_TITLE" val="sárga lap Falascának.mp4"/>
  <p:tag name="SWF_MOVIE_PATH" val="6IE1vmm5sux.mp4"/>
  <p:tag name="SWF_MOVIE_PATH_ORIGINAL" val="6IE1vmm5sux.mp4"/>
  <p:tag name="SWF_MOVIE_PATH_SOURCE" val="K:\röplabda\MTM 2015\e-learning materials\sacntions\sárga lap Falascának.mp4"/>
  <p:tag name="CONTAINER" val="movieloader"/>
  <p:tag name="ART_PLAYER" val="YES"/>
  <p:tag name="VIDEO_SHOW_CONTROLS" val="True"/>
  <p:tag name="WINDOW_SIZE_WIDTH" val="1124"/>
  <p:tag name="WINDOW_SIZE_HEIGHT" val="632"/>
  <p:tag name="ARTICULATE_LAYER_TIMING" val="0.00"/>
  <p:tag name="VIDEO_MODE" val="video"/>
  <p:tag name="VIDEO_COMPRESSED_ON_IMPORT" val="True"/>
  <p:tag name="VIDEO_COMPRESS_ON_PUBLISH" val="True"/>
  <p:tag name="SWF_MOVIE_DURATION" val="35040"/>
  <p:tag name="VIDEO_KEY" val="8d21fc5f-55e5-4ec9-b476-aa6fdae92633"/>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UDIO_ID" val="318"/>
  <p:tag name="ARTICULATE_TITLE_TAG" val="showing a card"/>
  <p:tag name="ORIGINAL_AUDIO_FILEPATH" val="K:\röplabda\MTM 2015\e-learning materials\sacntions\hangok\Script For MTM Misconduct Sanctions 11.m4a"/>
  <p:tag name="ELAPSEDTIME" val="54.702"/>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VIDEO_ID" val="e5429cd2-c5d6-4355-bb85-6ff6e48e00cf"/>
  <p:tag name="VIDEO_SOURCE_TYPE" val="local"/>
  <p:tag name="OVERRIDE_SWF" val="YES"/>
  <p:tag name="THUMBNAIL_IS_PLACEHOLDER" val="False"/>
  <p:tag name="VIDEO_TITLE" val="yellow than red.mp4"/>
  <p:tag name="SWF_MOVIE_PATH" val="60Bb52cBjnR.mp4"/>
  <p:tag name="SWF_MOVIE_PATH_ORIGINAL" val="60Bb52cBjnR.mp4"/>
  <p:tag name="SWF_MOVIE_PATH_SOURCE" val="K:\röplabda\MTM 2015\e-learning materials\sacntions\yellow than red.mp4"/>
  <p:tag name="CONTAINER" val="movieloader"/>
  <p:tag name="ART_PLAYER" val="YES"/>
  <p:tag name="VIDEO_SHOW_CONTROLS" val="True"/>
  <p:tag name="WINDOW_SIZE_WIDTH" val="1124"/>
  <p:tag name="WINDOW_SIZE_HEIGHT" val="632"/>
  <p:tag name="ARTICULATE_LAYER_TIMING" val="0.00"/>
  <p:tag name="VIDEO_MODE" val="video"/>
  <p:tag name="VIDEO_COMPRESSED_ON_IMPORT" val="True"/>
  <p:tag name="VIDEO_COMPRESS_ON_PUBLISH" val="True"/>
  <p:tag name="SWF_MOVIE_DURATION" val="78800"/>
  <p:tag name="VIDEO_KEY" val="89d04b0b-0044-43b6-a73e-27fd808866ac"/>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UDIO_ID" val="319"/>
  <p:tag name="ARTICULATE_TITLE_TAG" val="showing a card"/>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ORIGINAL_AUDIO_FILEPATH" val="K:\röplabda\MTM 2015\e-learning materials\sacntions\hangok\Script For MTM Misconduct Sanctions 12.m4a"/>
  <p:tag name="ELAPSEDTIME" val="19.59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TITLE_TAG" val="checking questions"/>
  <p:tag name="AUDIO_ID" val="321"/>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ORIGINAL_AUDIO_FILEPATH" val="K:\röplabda\MTM 2015\e-learning materials\sacntions\hangok\Script For MTM Misconduct Sanctions 13 questions.m4a"/>
  <p:tag name="ELAPSEDTIME" val="130.702"/>
  <p:tag name="TIMELINE" val="10.7/26.3/38.7/50.4/62.1/80.3/101.0/119.7"/>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4" val="8226"/>
  <p:tag name="BULLET_1"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0"/>
  <p:tag name="MARGIN_2" val="36"/>
  <p:tag name="MARGIN_3" val="72"/>
  <p:tag name="MARGIN_4" val="108"/>
  <p:tag name="MARGIN_5" val="144"/>
  <p:tag name="FONT_SIZE" val="9"/>
</p:tagLst>
</file>

<file path=ppt/tags/tag31.xml><?xml version="1.0" encoding="utf-8"?>
<p:tagLst xmlns:a="http://schemas.openxmlformats.org/drawingml/2006/main" xmlns:r="http://schemas.openxmlformats.org/officeDocument/2006/relationships" xmlns:p="http://schemas.openxmlformats.org/presentationml/2006/main">
  <p:tag name="AUDIO_ID" val="320"/>
  <p:tag name="ORIGINAL_AUDIO_FILEPATH" val="K:\röplabda\MTM 2015\e-learning materials\2nd referee\hangok\Text Script For MTM 2nd Referee End.m4a"/>
  <p:tag name="ELAPSEDTIME" val="10.052"/>
  <p:tag name="ARTICULATE_TITLE_TAG" val="closing slide"/>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Lst>
</file>

<file path=ppt/tags/tag4.xml><?xml version="1.0" encoding="utf-8"?>
<p:tagLst xmlns:a="http://schemas.openxmlformats.org/drawingml/2006/main" xmlns:r="http://schemas.openxmlformats.org/officeDocument/2006/relationships" xmlns:p="http://schemas.openxmlformats.org/presentationml/2006/main">
  <p:tag name="AUDIO_ID" val="315"/>
  <p:tag name="ARTICULATE_TITLE_TAG" val="judgement of misconduct"/>
  <p:tag name="ORIGINAL_AUDIO_FILEPATH" val="K:\röplabda\MTM 2015\e-learning materials\sacntions\hangok\Script For MTM Misconduct Sanctions 2.m4a"/>
  <p:tag name="ELAPSEDTIME" val="72.302"/>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TIMELINE" val="28.70/39.40/41.70/43.60/46.7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UDIO_ID" val="309"/>
  <p:tag name="ORIGINAL_AUDIO_FILEPATH" val="K:\röplabda\MTM 2015\e-learning materials\sacntions\hangok\Script For MTM Misconduct Sanctions 3.m4a"/>
  <p:tag name="ELAPSEDTIME" val="44.002"/>
  <p:tag name="ARTICULATE_TITLE_TAG" val="minor misconduct"/>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TIMELINE" val="1.60/27.70"/>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UDIO_ID" val="310"/>
  <p:tag name="ORIGINAL_AUDIO_FILEPATH" val="K:\röplabda\MTM 2015\e-learning materials\sacntions\hangok\Script For MTM Misconduct Sanctions 4.m4a"/>
  <p:tag name="ELAPSEDTIME" val="37.012"/>
  <p:tag name="ARTICULATE_TITLE_TAG" val="preventing steps"/>
  <p:tag name="ARTICULATE_NAV_LEVEL" val="1"/>
  <p:tag name="ARTICULATE_SLIDE_PRESENTER_GUID" val="e85254d1-2121-4863-85ae-e4ed38a89770"/>
  <p:tag name="ARTICULATE_SLIDE_PAUSE" val="0"/>
  <p:tag name="ARTICULATE_LOCK_SLIDE" val="0"/>
  <p:tag name="ARTICULATE_HIDE_SLIDE" val="0"/>
  <p:tag name="ARTICULATE_PLAYER_CONTROL_PREVIOUS" val="True"/>
  <p:tag name="ARTICULATE_PLAYER_CONTROL_NEXT" val="True"/>
  <p:tag name="TIMELINE" val="2.00/4.90/14.10/28.50"/>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5676</TotalTime>
  <Words>2450</Words>
  <Application>Microsoft Office PowerPoint</Application>
  <PresentationFormat>Egyéni</PresentationFormat>
  <Paragraphs>159</Paragraphs>
  <Slides>22</Slides>
  <Notes>14</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22</vt:i4>
      </vt:variant>
    </vt:vector>
  </HeadingPairs>
  <TitlesOfParts>
    <vt:vector size="26" baseType="lpstr">
      <vt:lpstr>Arial</vt:lpstr>
      <vt:lpstr>Calibri</vt:lpstr>
      <vt:lpstr>Times</vt:lpstr>
      <vt:lpstr>Leere Präsentation</vt:lpstr>
      <vt:lpstr>PowerPoint-bemutató</vt:lpstr>
      <vt:lpstr>PowerPoint-bemutató</vt:lpstr>
      <vt:lpstr>PowerPoint-bemutató</vt:lpstr>
      <vt:lpstr>MINOR MISCONDUCT</vt:lpstr>
      <vt:lpstr>PowerPoint-bemutató</vt:lpstr>
      <vt:lpstr>PowerPoint-bemutató</vt:lpstr>
      <vt:lpstr>PowerPoint-bemutató</vt:lpstr>
      <vt:lpstr>PowerPoint-bemutató</vt:lpstr>
      <vt:lpstr>PowerPoint-bemutató</vt:lpstr>
      <vt:lpstr>SANCTIONS AND THEIR CONSEQUENCES</vt:lpstr>
      <vt:lpstr>SUBSTITUTION OF EXPELLED/DISQUALIFIED PLAYER</vt:lpstr>
      <vt:lpstr>PowerPoint-bemutató</vt:lpstr>
      <vt:lpstr>PowerPoint-bemutató</vt:lpstr>
      <vt:lpstr>PowerPoint-bemutató</vt:lpstr>
      <vt:lpstr>PowerPoint-bemutató</vt:lpstr>
      <vt:lpstr>SHOWING A CARD</vt:lpstr>
      <vt:lpstr>SHOWING A CARD</vt:lpstr>
      <vt:lpstr>IMPLEMENTATION OF SANCTIONS BETWEEN SETS</vt:lpstr>
      <vt:lpstr>IMPLEMENTATION OF SANCTIONS BETWEEN SETS</vt:lpstr>
      <vt:lpstr>IMPLEMENTATION OF SANCTIONS TO BOTH TEAMS</vt:lpstr>
      <vt:lpstr>PowerPoint-bemutató</vt:lpstr>
      <vt:lpstr>PowerPoint-bemutató</vt:lpstr>
    </vt:vector>
  </TitlesOfParts>
  <Company>achtung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 Heer</dc:creator>
  <cp:lastModifiedBy>Herpai László</cp:lastModifiedBy>
  <cp:revision>657</cp:revision>
  <cp:lastPrinted>2013-07-05T09:09:30Z</cp:lastPrinted>
  <dcterms:created xsi:type="dcterms:W3CDTF">2010-10-14T14:12:17Z</dcterms:created>
  <dcterms:modified xsi:type="dcterms:W3CDTF">2021-12-03T19:10:46Z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3_FIVB Structure</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1B0B9A70-36CB-4CA2-97A1-4CD8B53B9852</vt:lpwstr>
  </property>
  <property fmtid="{D5CDD505-2E9C-101B-9397-08002B2CF9AE}" pid="6" name="ArticulateProjectFull">
    <vt:lpwstr>H:\röplabda\MTM 2015\e-learning materials\sacntions\Misconduct SS with questions v2 slide 13.ppta</vt:lpwstr>
  </property>
</Properties>
</file>