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activeX/activeX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activeX/activeX1.xml" ContentType="application/vnd.ms-office.activeX+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activeX/activeX10.xml" ContentType="application/vnd.ms-office.activeX+xml"/>
  <Override PartName="/ppt/notesSlides/notesSlide26.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activeX/activeX8.xml" ContentType="application/vnd.ms-office.activeX+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activeX/activeX9.xml" ContentType="application/vnd.ms-office.activeX+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9" r:id="rId2"/>
    <p:sldId id="309" r:id="rId3"/>
    <p:sldId id="326" r:id="rId4"/>
    <p:sldId id="340" r:id="rId5"/>
    <p:sldId id="345" r:id="rId6"/>
    <p:sldId id="346" r:id="rId7"/>
    <p:sldId id="322" r:id="rId8"/>
    <p:sldId id="347" r:id="rId9"/>
    <p:sldId id="323" r:id="rId10"/>
    <p:sldId id="324" r:id="rId11"/>
    <p:sldId id="341" r:id="rId12"/>
    <p:sldId id="325" r:id="rId13"/>
    <p:sldId id="327" r:id="rId14"/>
    <p:sldId id="328" r:id="rId15"/>
    <p:sldId id="329" r:id="rId16"/>
    <p:sldId id="330" r:id="rId17"/>
    <p:sldId id="331" r:id="rId18"/>
    <p:sldId id="332" r:id="rId19"/>
    <p:sldId id="339" r:id="rId20"/>
    <p:sldId id="333" r:id="rId21"/>
    <p:sldId id="334" r:id="rId22"/>
    <p:sldId id="344" r:id="rId23"/>
    <p:sldId id="336" r:id="rId24"/>
    <p:sldId id="343" r:id="rId25"/>
    <p:sldId id="348" r:id="rId26"/>
    <p:sldId id="342" r:id="rId27"/>
    <p:sldId id="335" r:id="rId28"/>
    <p:sldId id="350" r:id="rId29"/>
    <p:sldId id="349" r:id="rId30"/>
  </p:sldIdLst>
  <p:sldSz cx="10688638" cy="7562850"/>
  <p:notesSz cx="6797675" cy="9926638"/>
  <p:custDataLst>
    <p:tags r:id="rId33"/>
  </p:custDataLst>
  <p:defaultTextStyle>
    <a:defPPr>
      <a:defRPr lang="de-DE"/>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0000FF"/>
    <a:srgbClr val="FF33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70415" autoAdjust="0"/>
  </p:normalViewPr>
  <p:slideViewPr>
    <p:cSldViewPr>
      <p:cViewPr>
        <p:scale>
          <a:sx n="70" d="100"/>
          <a:sy n="70" d="100"/>
        </p:scale>
        <p:origin x="-768" y="-72"/>
      </p:cViewPr>
      <p:guideLst>
        <p:guide orient="horz" pos="2400"/>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890" y="-7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latin typeface="Times" panose="02020603050405020304" pitchFamily="18" charset="0"/>
                <a:cs typeface="+mn-cs"/>
              </a:defRPr>
            </a:lvl1pPr>
          </a:lstStyle>
          <a:p>
            <a:pPr>
              <a:defRPr/>
            </a:pPr>
            <a:endParaRPr lang="fr-CH"/>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a:latin typeface="Times" panose="02020603050405020304" pitchFamily="18" charset="0"/>
                <a:cs typeface="+mn-cs"/>
              </a:defRPr>
            </a:lvl1pPr>
          </a:lstStyle>
          <a:p>
            <a:pPr>
              <a:defRPr/>
            </a:pPr>
            <a:fld id="{A742FD48-7294-4F84-9AE3-D10058AA3A80}" type="datetimeFigureOut">
              <a:rPr lang="fr-CH"/>
              <a:pPr>
                <a:defRPr/>
              </a:pPr>
              <a:t>06.12.2015</a:t>
            </a:fld>
            <a:endParaRPr lang="fr-CH"/>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0" hangingPunct="0">
              <a:defRPr sz="1200">
                <a:latin typeface="Times" panose="02020603050405020304" pitchFamily="18" charset="0"/>
                <a:cs typeface="+mn-cs"/>
              </a:defRPr>
            </a:lvl1pPr>
          </a:lstStyle>
          <a:p>
            <a:pPr>
              <a:defRPr/>
            </a:pPr>
            <a:endParaRPr lang="fr-CH"/>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9AC41734-0FA7-426D-86F9-34BCE1B0ED71}" type="slidenum">
              <a:rPr lang="fr-CH"/>
              <a:pPr>
                <a:defRPr/>
              </a:pPr>
              <a:t>‹#›</a:t>
            </a:fld>
            <a:endParaRPr lang="fr-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panose="02020603050405020304" pitchFamily="18" charset="0"/>
                <a:cs typeface="+mn-cs"/>
              </a:defRPr>
            </a:lvl1pPr>
          </a:lstStyle>
          <a:p>
            <a:pPr>
              <a:defRPr/>
            </a:pPr>
            <a:endParaRPr lang="en-US"/>
          </a:p>
        </p:txBody>
      </p:sp>
      <p:sp>
        <p:nvSpPr>
          <p:cNvPr id="25603"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panose="02020603050405020304" pitchFamily="18" charset="0"/>
                <a:cs typeface="+mn-cs"/>
              </a:defRPr>
            </a:lvl1pPr>
          </a:lstStyle>
          <a:p>
            <a:pPr>
              <a:defRPr/>
            </a:pPr>
            <a:fld id="{D03A481F-15C3-4545-A5F8-728DBA306DE6}" type="datetimeFigureOut">
              <a:rPr lang="en-US"/>
              <a:pPr>
                <a:defRPr/>
              </a:pPr>
              <a:t>12/6/2015</a:t>
            </a:fld>
            <a:endParaRPr lang="en-US"/>
          </a:p>
        </p:txBody>
      </p:sp>
      <p:sp>
        <p:nvSpPr>
          <p:cNvPr id="32772"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panose="02020603050405020304" pitchFamily="18" charset="0"/>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0FE31DA3-D318-4C0C-82DA-75CD04AFC0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a:ln/>
        </p:spPr>
      </p:sp>
      <p:sp>
        <p:nvSpPr>
          <p:cNvPr id="32771" name="Jegyzetek helye 2"/>
          <p:cNvSpPr>
            <a:spLocks noGrp="1"/>
          </p:cNvSpPr>
          <p:nvPr>
            <p:ph type="body" idx="1"/>
            <p:custDataLst>
              <p:tags r:id="rId1"/>
            </p:custDataLst>
          </p:nvPr>
        </p:nvSpPr>
        <p:spPr/>
        <p:txBody>
          <a:bodyPr/>
          <a:lstStyle/>
          <a:p>
            <a:pPr>
              <a:defRPr/>
            </a:pPr>
            <a:r>
              <a:rPr lang="en-US" b="0" u="none" dirty="0" smtClean="0"/>
              <a:t>This module is dedicated to the play close to the net. </a:t>
            </a:r>
            <a:endParaRPr lang="hu-HU" b="0" u="none" dirty="0" smtClean="0"/>
          </a:p>
          <a:p>
            <a:pPr>
              <a:defRPr/>
            </a:pPr>
            <a:r>
              <a:rPr lang="en-US" b="0" u="none" dirty="0" smtClean="0">
                <a:solidFill>
                  <a:schemeClr val="tx1"/>
                </a:solidFill>
              </a:rPr>
              <a:t>On account of the top quality of the teams, the game close </a:t>
            </a:r>
            <a:r>
              <a:rPr lang="hu-HU" b="0" u="none" dirty="0" err="1" smtClean="0">
                <a:solidFill>
                  <a:schemeClr val="tx1"/>
                </a:solidFill>
              </a:rPr>
              <a:t>to</a:t>
            </a:r>
            <a:r>
              <a:rPr lang="hu-HU" b="0" u="none" dirty="0" smtClean="0">
                <a:solidFill>
                  <a:schemeClr val="tx1"/>
                </a:solidFill>
              </a:rPr>
              <a:t> </a:t>
            </a:r>
            <a:r>
              <a:rPr lang="en-US" b="0" u="none" dirty="0" smtClean="0">
                <a:solidFill>
                  <a:schemeClr val="tx1"/>
                </a:solidFill>
              </a:rPr>
              <a:t>the net is of fundamental importance and, therefore, the referees must be particularly attentive.</a:t>
            </a:r>
            <a:endParaRPr lang="hu-HU" b="0" u="none" dirty="0" smtClean="0">
              <a:solidFill>
                <a:schemeClr val="tx1"/>
              </a:solidFill>
            </a:endParaRPr>
          </a:p>
          <a:p>
            <a:pPr>
              <a:defRPr/>
            </a:pPr>
            <a:r>
              <a:rPr lang="en-GB" b="0" u="none" dirty="0" smtClean="0">
                <a:solidFill>
                  <a:schemeClr val="tx1"/>
                </a:solidFill>
                <a:uFill>
                  <a:solidFill>
                    <a:srgbClr val="FF0000"/>
                  </a:solidFill>
                </a:uFill>
              </a:rPr>
              <a:t>At the end of the module, there are some questions for you to test yourself about your knowledge and understanding of how to apply the rule. </a:t>
            </a:r>
            <a:endParaRPr lang="hu-HU" b="0" u="none" dirty="0" smtClean="0">
              <a:solidFill>
                <a:schemeClr val="tx1"/>
              </a:solidFill>
              <a:uFill>
                <a:solidFill>
                  <a:srgbClr val="FF0000"/>
                </a:solidFill>
              </a:uFill>
            </a:endParaRPr>
          </a:p>
          <a:p>
            <a:pPr>
              <a:defRPr/>
            </a:pPr>
            <a:endParaRPr lang="hu-HU" b="0" u="none" dirty="0" smtClean="0">
              <a:solidFill>
                <a:schemeClr val="tx1"/>
              </a:solidFill>
            </a:endParaRPr>
          </a:p>
          <a:p>
            <a:pPr>
              <a:defRPr/>
            </a:pPr>
            <a:r>
              <a:rPr lang="en-US" b="0" u="none" dirty="0" smtClean="0">
                <a:solidFill>
                  <a:schemeClr val="tx1"/>
                </a:solidFill>
              </a:rPr>
              <a:t> </a:t>
            </a:r>
            <a:endParaRPr lang="hu-HU" b="0" u="none" dirty="0" smtClean="0">
              <a:solidFill>
                <a:schemeClr val="tx1"/>
              </a:solidFill>
            </a:endParaRPr>
          </a:p>
          <a:p>
            <a:pPr>
              <a:defRPr/>
            </a:pPr>
            <a:r>
              <a:rPr lang="en-US" b="0" u="none" dirty="0" smtClean="0">
                <a:solidFill>
                  <a:schemeClr val="tx1"/>
                </a:solidFill>
              </a:rPr>
              <a:t>This module has been divided into three parts: </a:t>
            </a:r>
            <a:r>
              <a:rPr lang="en-US" b="0" u="none" dirty="0" smtClean="0"/>
              <a:t>above the net, at the net and below the net. Each part begins with an introducing video giving a general illustration </a:t>
            </a:r>
            <a:r>
              <a:rPr lang="hu-HU" b="0" u="none" dirty="0" smtClean="0"/>
              <a:t>of </a:t>
            </a:r>
            <a:r>
              <a:rPr lang="en-US" b="0" u="none" dirty="0" smtClean="0"/>
              <a:t>the topic. We will start with   part 1. Above the net.</a:t>
            </a:r>
            <a:endParaRPr lang="hu-HU" b="0" u="none" dirty="0" smtClean="0"/>
          </a:p>
        </p:txBody>
      </p:sp>
      <p:sp>
        <p:nvSpPr>
          <p:cNvPr id="26628" name="Dia számának helye 3"/>
          <p:cNvSpPr>
            <a:spLocks noGrp="1"/>
          </p:cNvSpPr>
          <p:nvPr>
            <p:ph type="sldNum" sz="quarter" idx="5"/>
          </p:nvPr>
        </p:nvSpPr>
        <p:spPr>
          <a:ln>
            <a:miter lim="800000"/>
            <a:headEnd/>
            <a:tailEnd/>
          </a:ln>
        </p:spPr>
        <p:txBody>
          <a:bodyPr/>
          <a:lstStyle/>
          <a:p>
            <a:pPr>
              <a:defRPr/>
            </a:pPr>
            <a:fld id="{907B290E-8742-42F1-A018-D7238229D597}" type="slidenum">
              <a:rPr lang="en-US" smtClean="0">
                <a:latin typeface="Times" pitchFamily="18" charset="0"/>
              </a:rPr>
              <a:pPr>
                <a:defRPr/>
              </a:pPr>
              <a:t>1</a:t>
            </a:fld>
            <a:endParaRPr 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kép helye 1"/>
          <p:cNvSpPr>
            <a:spLocks noGrp="1" noRot="1" noChangeAspect="1" noTextEdit="1"/>
          </p:cNvSpPr>
          <p:nvPr>
            <p:ph type="sldImg"/>
          </p:nvPr>
        </p:nvSpPr>
        <p:spPr>
          <a:ln/>
        </p:spPr>
      </p:sp>
      <p:sp>
        <p:nvSpPr>
          <p:cNvPr id="43011" name="Jegyzetek helye 2"/>
          <p:cNvSpPr>
            <a:spLocks noGrp="1"/>
          </p:cNvSpPr>
          <p:nvPr>
            <p:ph type="body" idx="1"/>
            <p:custDataLst>
              <p:tags r:id="rId1"/>
            </p:custDataLst>
          </p:nvPr>
        </p:nvSpPr>
        <p:spPr>
          <a:noFill/>
        </p:spPr>
        <p:txBody>
          <a:bodyPr/>
          <a:lstStyle/>
          <a:p>
            <a:r>
              <a:rPr lang="en-US" smtClean="0"/>
              <a:t>Part 2. At the net</a:t>
            </a:r>
            <a:endParaRPr lang="hu-HU" smtClean="0"/>
          </a:p>
        </p:txBody>
      </p:sp>
      <p:sp>
        <p:nvSpPr>
          <p:cNvPr id="33796" name="Dia számának helye 3"/>
          <p:cNvSpPr>
            <a:spLocks noGrp="1"/>
          </p:cNvSpPr>
          <p:nvPr>
            <p:ph type="sldNum" sz="quarter" idx="5"/>
          </p:nvPr>
        </p:nvSpPr>
        <p:spPr>
          <a:ln>
            <a:miter lim="800000"/>
            <a:headEnd/>
            <a:tailEnd/>
          </a:ln>
        </p:spPr>
        <p:txBody>
          <a:bodyPr/>
          <a:lstStyle/>
          <a:p>
            <a:pPr>
              <a:defRPr/>
            </a:pPr>
            <a:fld id="{5CDBA3DA-6358-45A3-B84C-47C1AF2AE233}" type="slidenum">
              <a:rPr lang="en-US" smtClean="0">
                <a:latin typeface="Times" pitchFamily="18" charset="0"/>
              </a:rPr>
              <a:pPr>
                <a:defRPr/>
              </a:pPr>
              <a:t>10</a:t>
            </a:fld>
            <a:endParaRPr lang="en-US"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kép helye 1"/>
          <p:cNvSpPr>
            <a:spLocks noGrp="1" noRot="1" noChangeAspect="1" noTextEdit="1"/>
          </p:cNvSpPr>
          <p:nvPr>
            <p:ph type="sldImg"/>
          </p:nvPr>
        </p:nvSpPr>
        <p:spPr>
          <a:ln/>
        </p:spPr>
      </p:sp>
      <p:sp>
        <p:nvSpPr>
          <p:cNvPr id="44035" name="Jegyzetek helye 2"/>
          <p:cNvSpPr>
            <a:spLocks noGrp="1"/>
          </p:cNvSpPr>
          <p:nvPr>
            <p:ph type="body" idx="1"/>
            <p:custDataLst>
              <p:tags r:id="rId1"/>
            </p:custDataLst>
          </p:nvPr>
        </p:nvSpPr>
        <p:spPr>
          <a:noFill/>
        </p:spPr>
        <p:txBody>
          <a:bodyPr/>
          <a:lstStyle/>
          <a:p>
            <a:r>
              <a:rPr lang="en-US" dirty="0" smtClean="0"/>
              <a:t>Let us see the first illustration for the next part of the play close to the net. Is there a fault? It is a very easy case to see, because of an obvious net touch on the lower band of the net. Before the recent rule modification this action was not a fault, because it occurred below the top band. But by the </a:t>
            </a:r>
            <a:r>
              <a:rPr lang="hu-HU" dirty="0" err="1" smtClean="0"/>
              <a:t>current</a:t>
            </a:r>
            <a:r>
              <a:rPr lang="hu-HU" dirty="0" smtClean="0"/>
              <a:t> </a:t>
            </a:r>
            <a:r>
              <a:rPr lang="en-US" dirty="0" smtClean="0"/>
              <a:t>rules it should be called primarily by the 2</a:t>
            </a:r>
            <a:r>
              <a:rPr lang="en-US" baseline="30000" dirty="0" smtClean="0"/>
              <a:t>nd</a:t>
            </a:r>
            <a:r>
              <a:rPr lang="en-US" dirty="0" smtClean="0"/>
              <a:t> referee, because the net was touched between the antennae while playing the ball, thus it was a fault.</a:t>
            </a:r>
            <a:endParaRPr lang="hu-HU" dirty="0" smtClean="0"/>
          </a:p>
        </p:txBody>
      </p:sp>
      <p:sp>
        <p:nvSpPr>
          <p:cNvPr id="4" name="Dia számának helye 3"/>
          <p:cNvSpPr>
            <a:spLocks noGrp="1"/>
          </p:cNvSpPr>
          <p:nvPr>
            <p:ph type="sldNum" sz="quarter" idx="5"/>
          </p:nvPr>
        </p:nvSpPr>
        <p:spPr/>
        <p:txBody>
          <a:bodyPr/>
          <a:lstStyle/>
          <a:p>
            <a:pPr>
              <a:defRPr/>
            </a:pPr>
            <a:fld id="{97B43BA6-8D0F-45B6-A71B-E5F8E01BB42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a:ln/>
        </p:spPr>
      </p:sp>
      <p:sp>
        <p:nvSpPr>
          <p:cNvPr id="45059" name="Jegyzetek helye 2"/>
          <p:cNvSpPr>
            <a:spLocks noGrp="1"/>
          </p:cNvSpPr>
          <p:nvPr>
            <p:ph type="body" idx="1"/>
            <p:custDataLst>
              <p:tags r:id="rId1"/>
            </p:custDataLst>
          </p:nvPr>
        </p:nvSpPr>
        <p:spPr>
          <a:noFill/>
        </p:spPr>
        <p:txBody>
          <a:bodyPr/>
          <a:lstStyle/>
          <a:p>
            <a:r>
              <a:rPr lang="en-US" smtClean="0"/>
              <a:t>As it was noted the FIVB Congress in 2014 changed significantly the concept of the net touch rule. Previously any contact with the net was not considered as a fault as long as it didn’t interfere with the play. Now any contact with the net between the antennae during the action of playing the ball is faulty. In the rule 11.3.1 there is a clear explanation about the action of playing the ball, which in case of a jump action includes the take-off, the hit and the landing. Before and after this sequence of movements the player is considered out of the action of playing the ball.</a:t>
            </a:r>
            <a:endParaRPr lang="hu-HU" smtClean="0"/>
          </a:p>
        </p:txBody>
      </p:sp>
      <p:sp>
        <p:nvSpPr>
          <p:cNvPr id="35844" name="Dia számának helye 3"/>
          <p:cNvSpPr>
            <a:spLocks noGrp="1"/>
          </p:cNvSpPr>
          <p:nvPr>
            <p:ph type="sldNum" sz="quarter" idx="5"/>
          </p:nvPr>
        </p:nvSpPr>
        <p:spPr>
          <a:ln>
            <a:miter lim="800000"/>
            <a:headEnd/>
            <a:tailEnd/>
          </a:ln>
        </p:spPr>
        <p:txBody>
          <a:bodyPr/>
          <a:lstStyle/>
          <a:p>
            <a:pPr>
              <a:defRPr/>
            </a:pPr>
            <a:fld id="{5AAE3F45-7DE6-4423-9376-CE118AC2A245}" type="slidenum">
              <a:rPr lang="en-US" smtClean="0">
                <a:latin typeface="Times" pitchFamily="18" charset="0"/>
              </a:rPr>
              <a:pPr>
                <a:defRPr/>
              </a:pPr>
              <a:t>12</a:t>
            </a:fld>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a:ln/>
        </p:spPr>
      </p:sp>
      <p:sp>
        <p:nvSpPr>
          <p:cNvPr id="46083" name="Jegyzetek helye 2"/>
          <p:cNvSpPr>
            <a:spLocks noGrp="1"/>
          </p:cNvSpPr>
          <p:nvPr>
            <p:ph type="body" idx="1"/>
            <p:custDataLst>
              <p:tags r:id="rId1"/>
            </p:custDataLst>
          </p:nvPr>
        </p:nvSpPr>
        <p:spPr>
          <a:noFill/>
        </p:spPr>
        <p:txBody>
          <a:bodyPr/>
          <a:lstStyle/>
          <a:p>
            <a:r>
              <a:rPr lang="en-US" smtClean="0"/>
              <a:t>Players may touch the post, ropes, or any other object outside the antennae, including the net itself, provided that it does not interfere with the play.</a:t>
            </a:r>
            <a:endParaRPr lang="hu-HU" smtClean="0"/>
          </a:p>
          <a:p>
            <a:r>
              <a:rPr lang="en-US" smtClean="0"/>
              <a:t>  A player interferes with play by (amongst others):</a:t>
            </a:r>
            <a:endParaRPr lang="hu-HU" smtClean="0"/>
          </a:p>
          <a:p>
            <a:r>
              <a:rPr lang="en-US" smtClean="0"/>
              <a:t>  - touching the net between the antennae or the antenna itself during his/her action of playing the ball, as for example shown in one of previous clips where a player had touched the net from below trying to play the ball</a:t>
            </a:r>
            <a:endParaRPr lang="hu-HU" smtClean="0"/>
          </a:p>
          <a:p>
            <a:r>
              <a:rPr lang="en-US" smtClean="0"/>
              <a:t>  - using the net between the antennae as a support or stabilizing aid</a:t>
            </a:r>
            <a:endParaRPr lang="hu-HU" smtClean="0"/>
          </a:p>
          <a:p>
            <a:r>
              <a:rPr lang="en-US" smtClean="0"/>
              <a:t>  - creating an unfair advantage over the opponent by touching the net</a:t>
            </a:r>
            <a:endParaRPr lang="hu-HU" smtClean="0"/>
          </a:p>
          <a:p>
            <a:r>
              <a:rPr lang="en-US" smtClean="0"/>
              <a:t>  - making actions which hinder an opponent’s legitimate attempt to play the ball</a:t>
            </a:r>
            <a:endParaRPr lang="hu-HU" smtClean="0"/>
          </a:p>
          <a:p>
            <a:r>
              <a:rPr lang="en-US" smtClean="0"/>
              <a:t>  - catching/ holding on to the net.</a:t>
            </a:r>
            <a:endParaRPr lang="hu-HU" smtClean="0"/>
          </a:p>
          <a:p>
            <a:r>
              <a:rPr lang="en-US" smtClean="0"/>
              <a:t>Some interesting cases will be shown in videos in the next slides.</a:t>
            </a:r>
            <a:endParaRPr lang="hu-HU" smtClean="0"/>
          </a:p>
        </p:txBody>
      </p:sp>
      <p:sp>
        <p:nvSpPr>
          <p:cNvPr id="36868" name="Dia számának helye 3"/>
          <p:cNvSpPr>
            <a:spLocks noGrp="1"/>
          </p:cNvSpPr>
          <p:nvPr>
            <p:ph type="sldNum" sz="quarter" idx="5"/>
          </p:nvPr>
        </p:nvSpPr>
        <p:spPr>
          <a:ln>
            <a:miter lim="800000"/>
            <a:headEnd/>
            <a:tailEnd/>
          </a:ln>
        </p:spPr>
        <p:txBody>
          <a:bodyPr/>
          <a:lstStyle/>
          <a:p>
            <a:pPr>
              <a:defRPr/>
            </a:pPr>
            <a:fld id="{932B982A-2867-42C7-8FFC-5759779051F5}" type="slidenum">
              <a:rPr lang="en-US" smtClean="0">
                <a:latin typeface="Times" pitchFamily="18" charset="0"/>
              </a:rPr>
              <a:pPr>
                <a:defRPr/>
              </a:pPr>
              <a:t>13</a:t>
            </a:fld>
            <a:endParaRPr 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kép helye 1"/>
          <p:cNvSpPr>
            <a:spLocks noGrp="1" noRot="1" noChangeAspect="1" noTextEdit="1"/>
          </p:cNvSpPr>
          <p:nvPr>
            <p:ph type="sldImg"/>
          </p:nvPr>
        </p:nvSpPr>
        <p:spPr>
          <a:ln/>
        </p:spPr>
      </p:sp>
      <p:sp>
        <p:nvSpPr>
          <p:cNvPr id="47107" name="Jegyzetek helye 2"/>
          <p:cNvSpPr>
            <a:spLocks noGrp="1"/>
          </p:cNvSpPr>
          <p:nvPr>
            <p:ph type="body" idx="1"/>
            <p:custDataLst>
              <p:tags r:id="rId1"/>
            </p:custDataLst>
          </p:nvPr>
        </p:nvSpPr>
        <p:spPr>
          <a:noFill/>
        </p:spPr>
        <p:txBody>
          <a:bodyPr/>
          <a:lstStyle/>
          <a:p>
            <a:r>
              <a:rPr lang="en-US" smtClean="0"/>
              <a:t>Players close to the ball as it is played, or who are trying to play it, are considered in the action of playing the ball, even if no contact is made with the ball.</a:t>
            </a:r>
            <a:endParaRPr lang="hu-HU" smtClean="0"/>
          </a:p>
          <a:p>
            <a:r>
              <a:rPr lang="en-US" smtClean="0"/>
              <a:t>Attention should be paid to the following situations:</a:t>
            </a:r>
            <a:endParaRPr lang="hu-HU" smtClean="0"/>
          </a:p>
          <a:p>
            <a:r>
              <a:rPr lang="en-US" smtClean="0"/>
              <a:t>If a player is in his/her playing position on his/her court and a ball is driven from the opposing side into the net and causes the net to touch the player (Rule 11.3.3), no fault is committed by the latter.   However, if in such a case the player makes a deliberate movement towards the ball, hits it through the net, and the natural rebound is affected by this action, it should be considered as an intentional net touch, that is interference, counted as a fault.</a:t>
            </a:r>
            <a:endParaRPr lang="hu-HU" smtClean="0"/>
          </a:p>
          <a:p>
            <a:r>
              <a:rPr lang="en-US" smtClean="0"/>
              <a:t>It must be noted that touching the net outside the antenna is not to be considered </a:t>
            </a:r>
            <a:r>
              <a:rPr lang="hu-HU" smtClean="0"/>
              <a:t>as </a:t>
            </a:r>
            <a:r>
              <a:rPr lang="en-US" smtClean="0"/>
              <a:t>a fault, except for a case of assisted hit, as will be shown on the next video. </a:t>
            </a:r>
            <a:endParaRPr lang="hu-HU" smtClean="0"/>
          </a:p>
          <a:p>
            <a:r>
              <a:rPr lang="en-US" smtClean="0"/>
              <a:t>If the spiker touched the cable unintentionally during the hit, it would not be a fault. But in this case the spiker used the cable as an aid, so an assisted hit fault was whistled. Very good decision by the 2</a:t>
            </a:r>
            <a:r>
              <a:rPr lang="en-US" baseline="30000" smtClean="0"/>
              <a:t>nd</a:t>
            </a:r>
            <a:r>
              <a:rPr lang="en-US" smtClean="0"/>
              <a:t> referee.</a:t>
            </a:r>
            <a:endParaRPr lang="hu-HU" smtClean="0"/>
          </a:p>
        </p:txBody>
      </p:sp>
      <p:sp>
        <p:nvSpPr>
          <p:cNvPr id="37892" name="Dia számának helye 3"/>
          <p:cNvSpPr>
            <a:spLocks noGrp="1"/>
          </p:cNvSpPr>
          <p:nvPr>
            <p:ph type="sldNum" sz="quarter" idx="5"/>
          </p:nvPr>
        </p:nvSpPr>
        <p:spPr>
          <a:ln>
            <a:miter lim="800000"/>
            <a:headEnd/>
            <a:tailEnd/>
          </a:ln>
        </p:spPr>
        <p:txBody>
          <a:bodyPr/>
          <a:lstStyle/>
          <a:p>
            <a:pPr>
              <a:defRPr/>
            </a:pPr>
            <a:fld id="{C482C5FE-3EB5-400F-964C-A26F6F5AF281}" type="slidenum">
              <a:rPr lang="en-US" smtClean="0">
                <a:latin typeface="Times" pitchFamily="18" charset="0"/>
              </a:rPr>
              <a:pPr>
                <a:defRPr/>
              </a:pPr>
              <a:t>14</a:t>
            </a:fld>
            <a:endParaRPr 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kép helye 1"/>
          <p:cNvSpPr>
            <a:spLocks noGrp="1" noRot="1" noChangeAspect="1" noTextEdit="1"/>
          </p:cNvSpPr>
          <p:nvPr>
            <p:ph type="sldImg"/>
          </p:nvPr>
        </p:nvSpPr>
        <p:spPr>
          <a:ln/>
        </p:spPr>
      </p:sp>
      <p:sp>
        <p:nvSpPr>
          <p:cNvPr id="48131" name="Jegyzetek helye 2"/>
          <p:cNvSpPr>
            <a:spLocks noGrp="1"/>
          </p:cNvSpPr>
          <p:nvPr>
            <p:ph type="body" idx="1"/>
            <p:custDataLst>
              <p:tags r:id="rId1"/>
            </p:custDataLst>
          </p:nvPr>
        </p:nvSpPr>
        <p:spPr>
          <a:noFill/>
        </p:spPr>
        <p:txBody>
          <a:bodyPr/>
          <a:lstStyle/>
          <a:p>
            <a:r>
              <a:rPr lang="en-US" dirty="0" smtClean="0"/>
              <a:t>With the current wording of the Rules referees are obliged to observe the whole action by a player playing the ball, which includes (amongst others) take-off, hit or its attempt and landing. The action will be assumed finished when a player lands securely and </a:t>
            </a:r>
            <a:r>
              <a:rPr lang="hu-HU" dirty="0" smtClean="0"/>
              <a:t>is </a:t>
            </a:r>
            <a:r>
              <a:rPr lang="en-US" dirty="0" smtClean="0"/>
              <a:t>able to move his body for a new action.</a:t>
            </a:r>
            <a:endParaRPr lang="hu-HU" dirty="0" smtClean="0"/>
          </a:p>
          <a:p>
            <a:r>
              <a:rPr lang="hu-HU" dirty="0" smtClean="0"/>
              <a:t>The</a:t>
            </a:r>
            <a:r>
              <a:rPr lang="en-US" dirty="0" smtClean="0"/>
              <a:t> 1</a:t>
            </a:r>
            <a:r>
              <a:rPr lang="en-US" baseline="30000" dirty="0" smtClean="0"/>
              <a:t>st</a:t>
            </a:r>
            <a:r>
              <a:rPr lang="en-US" dirty="0" smtClean="0"/>
              <a:t> referee is primarily responsible for observing the attacking team and the 2</a:t>
            </a:r>
            <a:r>
              <a:rPr lang="en-US" baseline="30000" dirty="0" smtClean="0"/>
              <a:t>nd</a:t>
            </a:r>
            <a:r>
              <a:rPr lang="en-US" dirty="0" smtClean="0"/>
              <a:t> referee for the defending team. ‘Primarily’ doesn’t equal to ‘only’. If there was a fault by the blocker and the 2</a:t>
            </a:r>
            <a:r>
              <a:rPr lang="en-US" baseline="30000" dirty="0" smtClean="0"/>
              <a:t>nd</a:t>
            </a:r>
            <a:r>
              <a:rPr lang="en-US" dirty="0" smtClean="0"/>
              <a:t> referee </a:t>
            </a:r>
            <a:r>
              <a:rPr lang="en-US" dirty="0" err="1" smtClean="0"/>
              <a:t>misse</a:t>
            </a:r>
            <a:r>
              <a:rPr lang="hu-HU" dirty="0" smtClean="0"/>
              <a:t>s</a:t>
            </a:r>
            <a:r>
              <a:rPr lang="en-US" dirty="0" smtClean="0"/>
              <a:t> it, the 1</a:t>
            </a:r>
            <a:r>
              <a:rPr lang="en-US" baseline="30000" dirty="0" smtClean="0"/>
              <a:t>st</a:t>
            </a:r>
            <a:r>
              <a:rPr lang="en-US" dirty="0" smtClean="0"/>
              <a:t> referee has </a:t>
            </a:r>
            <a:r>
              <a:rPr lang="hu-HU" dirty="0" err="1" smtClean="0"/>
              <a:t>the</a:t>
            </a:r>
            <a:r>
              <a:rPr lang="en-US" dirty="0" smtClean="0"/>
              <a:t> right to whistle it. And vice versa, in case of an attacker’s net fault missed by the 1</a:t>
            </a:r>
            <a:r>
              <a:rPr lang="en-US" baseline="30000" dirty="0" smtClean="0"/>
              <a:t>st</a:t>
            </a:r>
            <a:r>
              <a:rPr lang="en-US" dirty="0" smtClean="0"/>
              <a:t> referee, the 2</a:t>
            </a:r>
            <a:r>
              <a:rPr lang="en-US" baseline="30000" dirty="0" smtClean="0"/>
              <a:t>nd</a:t>
            </a:r>
            <a:r>
              <a:rPr lang="en-US" dirty="0" smtClean="0"/>
              <a:t> referee also has the right to whistle it, if he/she is absolutely sure in the nature of</a:t>
            </a:r>
            <a:r>
              <a:rPr lang="hu-HU" dirty="0" smtClean="0"/>
              <a:t> </a:t>
            </a:r>
            <a:r>
              <a:rPr lang="hu-HU" dirty="0" err="1" smtClean="0"/>
              <a:t>the</a:t>
            </a:r>
            <a:r>
              <a:rPr lang="en-US" dirty="0" smtClean="0"/>
              <a:t> fault.</a:t>
            </a:r>
            <a:endParaRPr lang="hu-HU" dirty="0" smtClean="0"/>
          </a:p>
        </p:txBody>
      </p:sp>
      <p:sp>
        <p:nvSpPr>
          <p:cNvPr id="38916" name="Dia számának helye 3"/>
          <p:cNvSpPr>
            <a:spLocks noGrp="1"/>
          </p:cNvSpPr>
          <p:nvPr>
            <p:ph type="sldNum" sz="quarter" idx="5"/>
          </p:nvPr>
        </p:nvSpPr>
        <p:spPr>
          <a:ln>
            <a:miter lim="800000"/>
            <a:headEnd/>
            <a:tailEnd/>
          </a:ln>
        </p:spPr>
        <p:txBody>
          <a:bodyPr/>
          <a:lstStyle/>
          <a:p>
            <a:pPr>
              <a:defRPr/>
            </a:pPr>
            <a:fld id="{3292D567-0BAF-4421-B2D8-3EC38351BF98}" type="slidenum">
              <a:rPr lang="en-US" smtClean="0">
                <a:latin typeface="Times" pitchFamily="18" charset="0"/>
              </a:rPr>
              <a:pPr>
                <a:defRPr/>
              </a:pPr>
              <a:t>15</a:t>
            </a:fld>
            <a:endParaRPr lang="en-US"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kép helye 1"/>
          <p:cNvSpPr>
            <a:spLocks noGrp="1" noRot="1" noChangeAspect="1" noTextEdit="1"/>
          </p:cNvSpPr>
          <p:nvPr>
            <p:ph type="sldImg"/>
          </p:nvPr>
        </p:nvSpPr>
        <p:spPr>
          <a:ln/>
        </p:spPr>
      </p:sp>
      <p:sp>
        <p:nvSpPr>
          <p:cNvPr id="49155" name="Jegyzetek helye 2"/>
          <p:cNvSpPr>
            <a:spLocks noGrp="1"/>
          </p:cNvSpPr>
          <p:nvPr>
            <p:ph type="body" idx="1"/>
            <p:custDataLst>
              <p:tags r:id="rId1"/>
            </p:custDataLst>
          </p:nvPr>
        </p:nvSpPr>
        <p:spPr>
          <a:noFill/>
        </p:spPr>
        <p:txBody>
          <a:bodyPr/>
          <a:lstStyle/>
          <a:p>
            <a:r>
              <a:rPr lang="en-US" smtClean="0"/>
              <a:t>If a player intentionally uses the net to rebound the ball coming into it from opponent’s side or to facilitate his own team’s action (for example by lowering it for own attacker) or to simulate that an opponent illegally touched the net, the net fault must be whistled as well – and an additional sanction for rude conduct ought to be imposed</a:t>
            </a:r>
            <a:endParaRPr lang="hu-HU" smtClean="0"/>
          </a:p>
          <a:p>
            <a:r>
              <a:rPr lang="hu-HU" smtClean="0"/>
              <a:t>T</a:t>
            </a:r>
            <a:r>
              <a:rPr lang="en-US" smtClean="0"/>
              <a:t>here is a separate movie explaining the net touch rule. However, on the next slide you can see a real deliberate net touch, which action was not realised by either referee.</a:t>
            </a:r>
            <a:endParaRPr lang="hu-HU" smtClean="0"/>
          </a:p>
        </p:txBody>
      </p:sp>
      <p:sp>
        <p:nvSpPr>
          <p:cNvPr id="39940" name="Dia számának helye 3"/>
          <p:cNvSpPr>
            <a:spLocks noGrp="1"/>
          </p:cNvSpPr>
          <p:nvPr>
            <p:ph type="sldNum" sz="quarter" idx="5"/>
          </p:nvPr>
        </p:nvSpPr>
        <p:spPr>
          <a:ln>
            <a:miter lim="800000"/>
            <a:headEnd/>
            <a:tailEnd/>
          </a:ln>
        </p:spPr>
        <p:txBody>
          <a:bodyPr/>
          <a:lstStyle/>
          <a:p>
            <a:pPr>
              <a:defRPr/>
            </a:pPr>
            <a:fld id="{BD307475-1CD3-4BBC-9B8F-CFECF5D9774D}" type="slidenum">
              <a:rPr lang="en-US" smtClean="0">
                <a:latin typeface="Times" pitchFamily="18" charset="0"/>
              </a:rPr>
              <a:pPr>
                <a:defRPr/>
              </a:pPr>
              <a:t>16</a:t>
            </a:fld>
            <a:endParaRPr lang="en-US"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a:ln/>
        </p:spPr>
      </p:sp>
      <p:sp>
        <p:nvSpPr>
          <p:cNvPr id="50179" name="Jegyzetek helye 2"/>
          <p:cNvSpPr>
            <a:spLocks noGrp="1"/>
          </p:cNvSpPr>
          <p:nvPr>
            <p:ph type="body" idx="1"/>
            <p:custDataLst>
              <p:tags r:id="rId1"/>
            </p:custDataLst>
          </p:nvPr>
        </p:nvSpPr>
        <p:spPr>
          <a:noFill/>
        </p:spPr>
        <p:txBody>
          <a:bodyPr/>
          <a:lstStyle/>
          <a:p>
            <a:r>
              <a:rPr lang="en-US" smtClean="0"/>
              <a:t>During a jump for a block, the Yellow team’s player No. 6 intentionally pulls down the lower band of the net with the left hand behind his back trying to mislead the referees and the opponent. This is a net touch fault which should be whistled. And such behavior should be considered as rude conduct and ought to be sanctioned.</a:t>
            </a:r>
            <a:endParaRPr lang="hu-HU" smtClean="0"/>
          </a:p>
        </p:txBody>
      </p:sp>
      <p:sp>
        <p:nvSpPr>
          <p:cNvPr id="40964" name="Dia számának helye 3"/>
          <p:cNvSpPr>
            <a:spLocks noGrp="1"/>
          </p:cNvSpPr>
          <p:nvPr>
            <p:ph type="sldNum" sz="quarter" idx="5"/>
          </p:nvPr>
        </p:nvSpPr>
        <p:spPr>
          <a:ln>
            <a:miter lim="800000"/>
            <a:headEnd/>
            <a:tailEnd/>
          </a:ln>
        </p:spPr>
        <p:txBody>
          <a:bodyPr/>
          <a:lstStyle/>
          <a:p>
            <a:pPr>
              <a:defRPr/>
            </a:pPr>
            <a:fld id="{5D211884-83A1-4CAF-AEC4-03E13D537BAF}" type="slidenum">
              <a:rPr lang="en-US" smtClean="0">
                <a:latin typeface="Times" pitchFamily="18" charset="0"/>
              </a:rPr>
              <a:pPr>
                <a:defRPr/>
              </a:pPr>
              <a:t>17</a:t>
            </a:fld>
            <a:endParaRPr lang="en-US"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a:ln/>
        </p:spPr>
      </p:sp>
      <p:sp>
        <p:nvSpPr>
          <p:cNvPr id="51203" name="Jegyzetek helye 2"/>
          <p:cNvSpPr>
            <a:spLocks noGrp="1"/>
          </p:cNvSpPr>
          <p:nvPr>
            <p:ph type="body" idx="1"/>
            <p:custDataLst>
              <p:tags r:id="rId1"/>
            </p:custDataLst>
          </p:nvPr>
        </p:nvSpPr>
        <p:spPr>
          <a:noFill/>
        </p:spPr>
        <p:txBody>
          <a:bodyPr/>
          <a:lstStyle/>
          <a:p>
            <a:r>
              <a:rPr lang="en-US" smtClean="0"/>
              <a:t>Part 3. Below the net</a:t>
            </a:r>
            <a:endParaRPr lang="hu-HU" smtClean="0"/>
          </a:p>
        </p:txBody>
      </p:sp>
      <p:sp>
        <p:nvSpPr>
          <p:cNvPr id="41988" name="Dia számának helye 3"/>
          <p:cNvSpPr>
            <a:spLocks noGrp="1"/>
          </p:cNvSpPr>
          <p:nvPr>
            <p:ph type="sldNum" sz="quarter" idx="5"/>
          </p:nvPr>
        </p:nvSpPr>
        <p:spPr>
          <a:ln>
            <a:miter lim="800000"/>
            <a:headEnd/>
            <a:tailEnd/>
          </a:ln>
        </p:spPr>
        <p:txBody>
          <a:bodyPr/>
          <a:lstStyle/>
          <a:p>
            <a:pPr>
              <a:defRPr/>
            </a:pPr>
            <a:fld id="{4B425766-33D3-4C60-9F8A-88FABB5E262D}" type="slidenum">
              <a:rPr lang="en-US" smtClean="0">
                <a:latin typeface="Times" pitchFamily="18" charset="0"/>
              </a:rPr>
              <a:pPr>
                <a:defRPr/>
              </a:pPr>
              <a:t>18</a:t>
            </a:fld>
            <a:endParaRPr lang="en-US" smtClean="0">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a:ln/>
        </p:spPr>
      </p:sp>
      <p:sp>
        <p:nvSpPr>
          <p:cNvPr id="52227" name="Jegyzetek helye 2"/>
          <p:cNvSpPr>
            <a:spLocks noGrp="1"/>
          </p:cNvSpPr>
          <p:nvPr>
            <p:ph type="body" idx="1"/>
            <p:custDataLst>
              <p:tags r:id="rId1"/>
            </p:custDataLst>
          </p:nvPr>
        </p:nvSpPr>
        <p:spPr>
          <a:noFill/>
        </p:spPr>
        <p:txBody>
          <a:bodyPr/>
          <a:lstStyle/>
          <a:p>
            <a:r>
              <a:rPr lang="en-US" smtClean="0"/>
              <a:t> Let us see the first illustration for the next part of the play close to the net: the penetration over the center line. Is it a fault?</a:t>
            </a:r>
            <a:endParaRPr lang="hu-HU" smtClean="0"/>
          </a:p>
          <a:p>
            <a:r>
              <a:rPr lang="en-US" smtClean="0"/>
              <a:t>The Red team’s digger penetrates into the opponent’s court, interfering with the opponent: we can see the player feeling the consequence of the collision – and this is a FAULT.  If the White team’s No. 1 had been further from the action, however, the penetration would not have interfered and thus this action would be legal. Sometimes it is difficult to judge the actual situation.</a:t>
            </a:r>
            <a:endParaRPr lang="hu-HU" smtClean="0"/>
          </a:p>
        </p:txBody>
      </p:sp>
      <p:sp>
        <p:nvSpPr>
          <p:cNvPr id="43012" name="Dia számának helye 3"/>
          <p:cNvSpPr>
            <a:spLocks noGrp="1"/>
          </p:cNvSpPr>
          <p:nvPr>
            <p:ph type="sldNum" sz="quarter" idx="5"/>
          </p:nvPr>
        </p:nvSpPr>
        <p:spPr>
          <a:ln>
            <a:miter lim="800000"/>
            <a:headEnd/>
            <a:tailEnd/>
          </a:ln>
        </p:spPr>
        <p:txBody>
          <a:bodyPr/>
          <a:lstStyle/>
          <a:p>
            <a:pPr>
              <a:defRPr/>
            </a:pPr>
            <a:fld id="{CED3B967-1A22-42D5-B2CA-F6E60896F064}" type="slidenum">
              <a:rPr lang="en-US" smtClean="0">
                <a:latin typeface="Times" pitchFamily="18" charset="0"/>
              </a:rPr>
              <a:pPr>
                <a:defRPr/>
              </a:pPr>
              <a:t>19</a:t>
            </a:fld>
            <a:endParaRPr 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kép helye 1"/>
          <p:cNvSpPr>
            <a:spLocks noGrp="1" noRot="1" noChangeAspect="1" noTextEdit="1"/>
          </p:cNvSpPr>
          <p:nvPr>
            <p:ph type="sldImg"/>
          </p:nvPr>
        </p:nvSpPr>
        <p:spPr>
          <a:ln/>
        </p:spPr>
      </p:sp>
      <p:sp>
        <p:nvSpPr>
          <p:cNvPr id="34819" name="Jegyzetek helye 2"/>
          <p:cNvSpPr>
            <a:spLocks noGrp="1"/>
          </p:cNvSpPr>
          <p:nvPr>
            <p:ph type="body" idx="1"/>
            <p:custDataLst>
              <p:tags r:id="rId1"/>
            </p:custDataLst>
          </p:nvPr>
        </p:nvSpPr>
        <p:spPr>
          <a:noFill/>
        </p:spPr>
        <p:txBody>
          <a:bodyPr/>
          <a:lstStyle/>
          <a:p>
            <a:r>
              <a:rPr lang="en-US" smtClean="0"/>
              <a:t>How do the position of the ball and hands influence the referee’s decision? Here’s the first video. The ball is coming from the right-side team’s set and may cross the vertical plane of the net – therefore it is an attack and may be blocked. But there’s another right-side team player close enough to the path of the ball and willing to spike. Left-side team's player blocks the ball within the opponent’s playing space through reaching beyond the net. Since the block hit was done earlier than the attack hit, this made the block an illegal action. We can see it well in the replay shown by the net camera. The right-side team’s attacker was not able to play the ball because of the interference by the blocker. Unfortunately the 1</a:t>
            </a:r>
            <a:r>
              <a:rPr lang="en-US" baseline="30000" smtClean="0"/>
              <a:t>st</a:t>
            </a:r>
            <a:r>
              <a:rPr lang="en-US" smtClean="0"/>
              <a:t> referee in this case did not pay enough attention and thus awarded a point to the team at fault. </a:t>
            </a:r>
            <a:endParaRPr lang="hu-HU" smtClean="0"/>
          </a:p>
        </p:txBody>
      </p:sp>
      <p:sp>
        <p:nvSpPr>
          <p:cNvPr id="27652" name="Dia számának helye 3"/>
          <p:cNvSpPr>
            <a:spLocks noGrp="1"/>
          </p:cNvSpPr>
          <p:nvPr>
            <p:ph type="sldNum" sz="quarter" idx="5"/>
          </p:nvPr>
        </p:nvSpPr>
        <p:spPr>
          <a:ln>
            <a:miter lim="800000"/>
            <a:headEnd/>
            <a:tailEnd/>
          </a:ln>
        </p:spPr>
        <p:txBody>
          <a:bodyPr/>
          <a:lstStyle/>
          <a:p>
            <a:pPr>
              <a:defRPr/>
            </a:pPr>
            <a:fld id="{F9C5E045-65EF-4D37-9CF4-84E48A4F4C73}" type="slidenum">
              <a:rPr lang="en-US" smtClean="0">
                <a:latin typeface="Times" pitchFamily="18" charset="0"/>
              </a:rPr>
              <a:pPr>
                <a:defRPr/>
              </a:pPr>
              <a:t>2</a:t>
            </a:fld>
            <a:endParaRPr lang="en-US"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custDataLst>
              <p:tags r:id="rId1"/>
            </p:custDataLst>
          </p:nvPr>
        </p:nvSpPr>
        <p:spPr>
          <a:noFill/>
        </p:spPr>
        <p:txBody>
          <a:bodyPr/>
          <a:lstStyle/>
          <a:p>
            <a:r>
              <a:rPr lang="en-US" smtClean="0"/>
              <a:t>It is permitted to penetrate into the opponent’s space under the net, provided that this does not interfere with the opponent’s play.</a:t>
            </a:r>
            <a:endParaRPr lang="hu-HU" smtClean="0"/>
          </a:p>
          <a:p>
            <a:r>
              <a:rPr lang="en-US" smtClean="0"/>
              <a:t>  Penetration into the opponent's court, beyond the centre line: </a:t>
            </a:r>
            <a:endParaRPr lang="hu-HU" smtClean="0"/>
          </a:p>
          <a:p>
            <a:r>
              <a:rPr lang="en-US" smtClean="0"/>
              <a:t>- to touch the opponent's court with a foot or feet is permitted, provided </a:t>
            </a:r>
            <a:endParaRPr lang="hu-HU" smtClean="0"/>
          </a:p>
          <a:p>
            <a:r>
              <a:rPr lang="en-US" smtClean="0"/>
              <a:t>that some part of the penetrating foot or feet remains either in contact with or directly above the centre line; </a:t>
            </a:r>
            <a:endParaRPr lang="hu-HU" smtClean="0"/>
          </a:p>
          <a:p>
            <a:r>
              <a:rPr lang="en-US" smtClean="0"/>
              <a:t>  - to touch the opponent’s court with any part of the body above the feet is permitted provided that it does not interfere with the opponent’s play.</a:t>
            </a:r>
            <a:endParaRPr lang="hu-HU" smtClean="0"/>
          </a:p>
        </p:txBody>
      </p:sp>
      <p:sp>
        <p:nvSpPr>
          <p:cNvPr id="44036" name="Dia számának helye 3"/>
          <p:cNvSpPr>
            <a:spLocks noGrp="1"/>
          </p:cNvSpPr>
          <p:nvPr>
            <p:ph type="sldNum" sz="quarter" idx="5"/>
          </p:nvPr>
        </p:nvSpPr>
        <p:spPr>
          <a:ln>
            <a:miter lim="800000"/>
            <a:headEnd/>
            <a:tailEnd/>
          </a:ln>
        </p:spPr>
        <p:txBody>
          <a:bodyPr/>
          <a:lstStyle/>
          <a:p>
            <a:pPr>
              <a:defRPr/>
            </a:pPr>
            <a:fld id="{4C14AEE4-629F-44AF-9C19-B5116BF96390}" type="slidenum">
              <a:rPr lang="en-US" smtClean="0">
                <a:latin typeface="Times" pitchFamily="18" charset="0"/>
              </a:rPr>
              <a:pPr>
                <a:defRPr/>
              </a:pPr>
              <a:t>20</a:t>
            </a:fld>
            <a:endParaRPr lang="en-US" smtClean="0">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a:ln/>
        </p:spPr>
      </p:sp>
      <p:sp>
        <p:nvSpPr>
          <p:cNvPr id="54275" name="Jegyzetek helye 2"/>
          <p:cNvSpPr>
            <a:spLocks noGrp="1"/>
          </p:cNvSpPr>
          <p:nvPr>
            <p:ph type="body" idx="1"/>
            <p:custDataLst>
              <p:tags r:id="rId1"/>
            </p:custDataLst>
          </p:nvPr>
        </p:nvSpPr>
        <p:spPr>
          <a:noFill/>
        </p:spPr>
        <p:txBody>
          <a:bodyPr/>
          <a:lstStyle/>
          <a:p>
            <a:r>
              <a:rPr lang="en-US" smtClean="0"/>
              <a:t>Player’s faults at the net include (among others): </a:t>
            </a:r>
            <a:endParaRPr lang="hu-HU" smtClean="0"/>
          </a:p>
          <a:p>
            <a:r>
              <a:rPr lang="en-US" smtClean="0"/>
              <a:t>- a player touches an opponent in the opponent's space before or during the opponent’s attack hit. </a:t>
            </a:r>
            <a:endParaRPr lang="hu-HU" smtClean="0"/>
          </a:p>
          <a:p>
            <a:pPr>
              <a:buFontTx/>
              <a:buChar char="-"/>
            </a:pPr>
            <a:r>
              <a:rPr lang="hu-HU" smtClean="0"/>
              <a:t> </a:t>
            </a:r>
            <a:r>
              <a:rPr lang="en-US" smtClean="0"/>
              <a:t>a player interferes with the opponent's play while penetrating into the opponent’s space under the net. </a:t>
            </a:r>
            <a:endParaRPr lang="hu-HU" smtClean="0"/>
          </a:p>
          <a:p>
            <a:pPr>
              <a:buFontTx/>
              <a:buChar char="-"/>
            </a:pPr>
            <a:r>
              <a:rPr lang="hu-HU" smtClean="0"/>
              <a:t> </a:t>
            </a:r>
            <a:r>
              <a:rPr lang="en-US" smtClean="0"/>
              <a:t>a player’s foot or feet penetrates completely into the opponent's court.</a:t>
            </a:r>
            <a:endParaRPr lang="hu-HU" smtClean="0"/>
          </a:p>
        </p:txBody>
      </p:sp>
      <p:sp>
        <p:nvSpPr>
          <p:cNvPr id="45060" name="Dia számának helye 3"/>
          <p:cNvSpPr>
            <a:spLocks noGrp="1"/>
          </p:cNvSpPr>
          <p:nvPr>
            <p:ph type="sldNum" sz="quarter" idx="5"/>
          </p:nvPr>
        </p:nvSpPr>
        <p:spPr>
          <a:ln>
            <a:miter lim="800000"/>
            <a:headEnd/>
            <a:tailEnd/>
          </a:ln>
        </p:spPr>
        <p:txBody>
          <a:bodyPr/>
          <a:lstStyle/>
          <a:p>
            <a:pPr>
              <a:defRPr/>
            </a:pPr>
            <a:fld id="{C7673BFA-DA6D-4891-AB2C-84EE78D30998}" type="slidenum">
              <a:rPr lang="en-US" smtClean="0">
                <a:latin typeface="Times" pitchFamily="18" charset="0"/>
              </a:rPr>
              <a:pPr>
                <a:defRPr/>
              </a:pPr>
              <a:t>21</a:t>
            </a:fld>
            <a:endParaRPr lang="en-US"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kép helye 1"/>
          <p:cNvSpPr>
            <a:spLocks noGrp="1" noRot="1" noChangeAspect="1" noTextEdit="1"/>
          </p:cNvSpPr>
          <p:nvPr>
            <p:ph type="sldImg"/>
          </p:nvPr>
        </p:nvSpPr>
        <p:spPr>
          <a:ln/>
        </p:spPr>
      </p:sp>
      <p:sp>
        <p:nvSpPr>
          <p:cNvPr id="55299" name="Jegyzetek helye 2"/>
          <p:cNvSpPr>
            <a:spLocks noGrp="1"/>
          </p:cNvSpPr>
          <p:nvPr>
            <p:ph type="body" idx="1"/>
            <p:custDataLst>
              <p:tags r:id="rId1"/>
            </p:custDataLst>
          </p:nvPr>
        </p:nvSpPr>
        <p:spPr>
          <a:noFill/>
        </p:spPr>
        <p:txBody>
          <a:bodyPr/>
          <a:lstStyle/>
          <a:p>
            <a:r>
              <a:rPr lang="en-US" dirty="0" smtClean="0"/>
              <a:t>It’s worth imagining what different positions of feet that touch opponent’s court can </a:t>
            </a:r>
            <a:r>
              <a:rPr lang="en-US" smtClean="0"/>
              <a:t>do a </a:t>
            </a:r>
            <a:r>
              <a:rPr lang="en-US" dirty="0" smtClean="0"/>
              <a:t>penetration fault. For example:</a:t>
            </a:r>
            <a:endParaRPr lang="hu-HU" dirty="0" smtClean="0"/>
          </a:p>
          <a:p>
            <a:pPr>
              <a:buFontTx/>
              <a:buChar char="-"/>
            </a:pPr>
            <a:r>
              <a:rPr lang="en-US" dirty="0" smtClean="0"/>
              <a:t>a player twists over the centre line with one foot on the floor partially contacting the centre line and the other foot raised in the air, penetrating into the opponent’s space,</a:t>
            </a:r>
            <a:endParaRPr lang="hu-HU" dirty="0" smtClean="0"/>
          </a:p>
          <a:p>
            <a:pPr>
              <a:buFontTx/>
              <a:buChar char="-"/>
            </a:pPr>
            <a:r>
              <a:rPr lang="en-US" dirty="0" smtClean="0"/>
              <a:t> a player after a spike lands in the opponent’s free zone totally across the imaginary prolongation of the centre line but touches the opponent sideline</a:t>
            </a:r>
            <a:endParaRPr lang="hu-HU" dirty="0" smtClean="0"/>
          </a:p>
          <a:p>
            <a:r>
              <a:rPr lang="en-US" dirty="0" smtClean="0"/>
              <a:t>However if a player penetrates into the opponent’s free zone, without touching any line, as long as this action doesn’t interfere with the opponent’s play, it is legal and must not be whistled.</a:t>
            </a:r>
            <a:endParaRPr lang="hu-HU" dirty="0" smtClean="0"/>
          </a:p>
          <a:p>
            <a:r>
              <a:rPr lang="en-US" dirty="0" smtClean="0"/>
              <a:t>Let us see the next videos</a:t>
            </a:r>
            <a:endParaRPr lang="hu-HU" dirty="0" smtClean="0"/>
          </a:p>
        </p:txBody>
      </p:sp>
      <p:sp>
        <p:nvSpPr>
          <p:cNvPr id="4" name="Dia számának helye 3"/>
          <p:cNvSpPr>
            <a:spLocks noGrp="1"/>
          </p:cNvSpPr>
          <p:nvPr>
            <p:ph type="sldNum" sz="quarter" idx="5"/>
          </p:nvPr>
        </p:nvSpPr>
        <p:spPr/>
        <p:txBody>
          <a:bodyPr/>
          <a:lstStyle/>
          <a:p>
            <a:pPr>
              <a:defRPr/>
            </a:pPr>
            <a:fld id="{086476C0-FE19-4DC1-AAF9-1D6D2B7385B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a:ln/>
        </p:spPr>
      </p:sp>
      <p:sp>
        <p:nvSpPr>
          <p:cNvPr id="56323" name="Jegyzetek helye 2"/>
          <p:cNvSpPr>
            <a:spLocks noGrp="1"/>
          </p:cNvSpPr>
          <p:nvPr>
            <p:ph type="body" idx="1"/>
            <p:custDataLst>
              <p:tags r:id="rId1"/>
            </p:custDataLst>
          </p:nvPr>
        </p:nvSpPr>
        <p:spPr>
          <a:noFill/>
        </p:spPr>
        <p:txBody>
          <a:bodyPr/>
          <a:lstStyle/>
          <a:p>
            <a:r>
              <a:rPr lang="en-US" smtClean="0"/>
              <a:t>In this video a legal penetration beyond the center line is shown. A small part of the foot penetrating into the opponent’s court still touches the center line. There is no interference with the opponent’s play. It is a legal action. </a:t>
            </a:r>
            <a:endParaRPr lang="hu-HU" smtClean="0"/>
          </a:p>
        </p:txBody>
      </p:sp>
      <p:sp>
        <p:nvSpPr>
          <p:cNvPr id="46084" name="Dia számának helye 3"/>
          <p:cNvSpPr>
            <a:spLocks noGrp="1"/>
          </p:cNvSpPr>
          <p:nvPr>
            <p:ph type="sldNum" sz="quarter" idx="5"/>
          </p:nvPr>
        </p:nvSpPr>
        <p:spPr>
          <a:ln>
            <a:miter lim="800000"/>
            <a:headEnd/>
            <a:tailEnd/>
          </a:ln>
        </p:spPr>
        <p:txBody>
          <a:bodyPr/>
          <a:lstStyle/>
          <a:p>
            <a:pPr>
              <a:defRPr/>
            </a:pPr>
            <a:fld id="{DD1A76C7-3A2B-445C-AA43-CE47F8CE85F3}" type="slidenum">
              <a:rPr lang="en-US" smtClean="0">
                <a:latin typeface="Times" pitchFamily="18" charset="0"/>
              </a:rPr>
              <a:pPr>
                <a:defRPr/>
              </a:pPr>
              <a:t>23</a:t>
            </a:fld>
            <a:endParaRPr lang="en-US" smtClean="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kép helye 1"/>
          <p:cNvSpPr>
            <a:spLocks noGrp="1" noRot="1" noChangeAspect="1" noTextEdit="1"/>
          </p:cNvSpPr>
          <p:nvPr>
            <p:ph type="sldImg"/>
          </p:nvPr>
        </p:nvSpPr>
        <p:spPr>
          <a:ln/>
        </p:spPr>
      </p:sp>
      <p:sp>
        <p:nvSpPr>
          <p:cNvPr id="57347" name="Jegyzetek helye 2"/>
          <p:cNvSpPr>
            <a:spLocks noGrp="1"/>
          </p:cNvSpPr>
          <p:nvPr>
            <p:ph type="body" idx="1"/>
            <p:custDataLst>
              <p:tags r:id="rId1"/>
            </p:custDataLst>
          </p:nvPr>
        </p:nvSpPr>
        <p:spPr>
          <a:noFill/>
        </p:spPr>
        <p:txBody>
          <a:bodyPr/>
          <a:lstStyle/>
          <a:p>
            <a:r>
              <a:rPr lang="en-US" smtClean="0"/>
              <a:t>The Red team’s player No. 13 after landing stepped into the opponent’s free zone. Since there was NO interference with the opponent’s play, it is a legal action. The referees decided well not to stop the game by whistling a fault due to penetration. </a:t>
            </a:r>
            <a:endParaRPr lang="hu-HU" smtClean="0"/>
          </a:p>
        </p:txBody>
      </p:sp>
      <p:sp>
        <p:nvSpPr>
          <p:cNvPr id="4" name="Dia számának helye 3"/>
          <p:cNvSpPr>
            <a:spLocks noGrp="1"/>
          </p:cNvSpPr>
          <p:nvPr>
            <p:ph type="sldNum" sz="quarter" idx="5"/>
          </p:nvPr>
        </p:nvSpPr>
        <p:spPr/>
        <p:txBody>
          <a:bodyPr/>
          <a:lstStyle/>
          <a:p>
            <a:pPr>
              <a:defRPr/>
            </a:pPr>
            <a:fld id="{5B887263-194C-4F13-86CF-2C8600A23A3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a:ln/>
        </p:spPr>
      </p:sp>
      <p:sp>
        <p:nvSpPr>
          <p:cNvPr id="58371" name="Jegyzetek helye 2"/>
          <p:cNvSpPr>
            <a:spLocks noGrp="1"/>
          </p:cNvSpPr>
          <p:nvPr>
            <p:ph type="body" idx="1"/>
            <p:custDataLst>
              <p:tags r:id="rId1"/>
            </p:custDataLst>
          </p:nvPr>
        </p:nvSpPr>
        <p:spPr>
          <a:noFill/>
        </p:spPr>
        <p:txBody>
          <a:bodyPr/>
          <a:lstStyle/>
          <a:p>
            <a:r>
              <a:rPr lang="en-US" smtClean="0"/>
              <a:t>It should be underlined that illegal contacts with the net or penetrations may occur during other than spiking or blocking actions, for example:</a:t>
            </a:r>
            <a:endParaRPr lang="hu-HU" smtClean="0"/>
          </a:p>
          <a:p>
            <a:r>
              <a:rPr lang="en-US" smtClean="0"/>
              <a:t>- setters sometimes cross the center line while turning rapidly at the net in order to play a ball after a reception;</a:t>
            </a:r>
            <a:endParaRPr lang="hu-HU" smtClean="0"/>
          </a:p>
          <a:p>
            <a:r>
              <a:rPr lang="en-US" smtClean="0"/>
              <a:t>- a setter is forced to play very close to the net;</a:t>
            </a:r>
            <a:endParaRPr lang="hu-HU" smtClean="0"/>
          </a:p>
          <a:p>
            <a:r>
              <a:rPr lang="en-US" smtClean="0"/>
              <a:t>- a player trying to play back a ball from the opponent’s side, running after it under the net.</a:t>
            </a:r>
            <a:endParaRPr lang="hu-HU" smtClean="0"/>
          </a:p>
          <a:p>
            <a:r>
              <a:rPr lang="en-US" smtClean="0"/>
              <a:t>  Therefore whenever there is a player close to the net primarily the 2nd referee’s view must be concentrated on the plane of the net and space below it. And sometimes the 1</a:t>
            </a:r>
            <a:r>
              <a:rPr lang="en-US" baseline="30000" smtClean="0"/>
              <a:t>st</a:t>
            </a:r>
            <a:r>
              <a:rPr lang="en-US" smtClean="0"/>
              <a:t> referee is also involved in such situations, like in the following video clip.</a:t>
            </a:r>
            <a:endParaRPr lang="hu-HU" smtClean="0"/>
          </a:p>
        </p:txBody>
      </p:sp>
      <p:sp>
        <p:nvSpPr>
          <p:cNvPr id="48132" name="Dia számának helye 3"/>
          <p:cNvSpPr>
            <a:spLocks noGrp="1"/>
          </p:cNvSpPr>
          <p:nvPr>
            <p:ph type="sldNum" sz="quarter" idx="5"/>
          </p:nvPr>
        </p:nvSpPr>
        <p:spPr>
          <a:ln>
            <a:miter lim="800000"/>
            <a:headEnd/>
            <a:tailEnd/>
          </a:ln>
        </p:spPr>
        <p:txBody>
          <a:bodyPr/>
          <a:lstStyle/>
          <a:p>
            <a:pPr>
              <a:defRPr/>
            </a:pPr>
            <a:fld id="{DA4E1835-4C1B-4165-A99F-233B9BF5A66E}" type="slidenum">
              <a:rPr lang="en-US" smtClean="0">
                <a:latin typeface="Times" pitchFamily="18" charset="0"/>
              </a:rPr>
              <a:pPr>
                <a:defRPr/>
              </a:pPr>
              <a:t>25</a:t>
            </a:fld>
            <a:endParaRPr lang="en-US" smtClean="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kép helye 1"/>
          <p:cNvSpPr>
            <a:spLocks noGrp="1" noRot="1" noChangeAspect="1" noTextEdit="1"/>
          </p:cNvSpPr>
          <p:nvPr>
            <p:ph type="sldImg"/>
          </p:nvPr>
        </p:nvSpPr>
        <p:spPr>
          <a:ln/>
        </p:spPr>
      </p:sp>
      <p:sp>
        <p:nvSpPr>
          <p:cNvPr id="59395" name="Jegyzetek helye 2"/>
          <p:cNvSpPr>
            <a:spLocks noGrp="1"/>
          </p:cNvSpPr>
          <p:nvPr>
            <p:ph type="body" idx="1"/>
            <p:custDataLst>
              <p:tags r:id="rId1"/>
            </p:custDataLst>
          </p:nvPr>
        </p:nvSpPr>
        <p:spPr>
          <a:noFill/>
        </p:spPr>
        <p:txBody>
          <a:bodyPr/>
          <a:lstStyle/>
          <a:p>
            <a:r>
              <a:rPr lang="en-US" smtClean="0"/>
              <a:t>The </a:t>
            </a:r>
            <a:r>
              <a:rPr lang="hu-HU" smtClean="0"/>
              <a:t>Black</a:t>
            </a:r>
            <a:r>
              <a:rPr lang="en-US" smtClean="0"/>
              <a:t> team’s player retrieved the ball legally, but meanwhile she stepped completely on the opponent's court, therefore her action was faulty. In normal cases it is the 2nd referee who is responsible to check the center line. But in such a special situation, when the running player has been covered from the 2nd referee, therefore the latter was not able to realize the situation, it was the 1st referee’s duty to judge if the action was legal.</a:t>
            </a:r>
            <a:endParaRPr lang="hu-HU" smtClean="0"/>
          </a:p>
        </p:txBody>
      </p:sp>
      <p:sp>
        <p:nvSpPr>
          <p:cNvPr id="4" name="Dia számának helye 3"/>
          <p:cNvSpPr>
            <a:spLocks noGrp="1"/>
          </p:cNvSpPr>
          <p:nvPr>
            <p:ph type="sldNum" sz="quarter" idx="5"/>
          </p:nvPr>
        </p:nvSpPr>
        <p:spPr/>
        <p:txBody>
          <a:bodyPr/>
          <a:lstStyle/>
          <a:p>
            <a:pPr>
              <a:defRPr/>
            </a:pPr>
            <a:fld id="{AC5C2A53-C1D2-44A5-96C2-1FC989A31EB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a:ln/>
        </p:spPr>
      </p:sp>
      <p:sp>
        <p:nvSpPr>
          <p:cNvPr id="60419" name="Jegyzetek helye 2"/>
          <p:cNvSpPr>
            <a:spLocks noGrp="1"/>
          </p:cNvSpPr>
          <p:nvPr>
            <p:ph type="body" idx="1"/>
            <p:custDataLst>
              <p:tags r:id="rId1"/>
            </p:custDataLst>
          </p:nvPr>
        </p:nvSpPr>
        <p:spPr>
          <a:noFill/>
        </p:spPr>
        <p:txBody>
          <a:bodyPr/>
          <a:lstStyle/>
          <a:p>
            <a:r>
              <a:rPr lang="en-US" smtClean="0"/>
              <a:t>Physical contact by opponents below the net, provided that none of them has crossed the centre line, is a fault if one of them was blocked from playing the ball or hindered in movement and thus prevented from playing the ball. Of course the opponent player is the faulty one.</a:t>
            </a:r>
            <a:endParaRPr lang="hu-HU" smtClean="0"/>
          </a:p>
          <a:p>
            <a:r>
              <a:rPr lang="en-US" smtClean="0"/>
              <a:t>In each case of an injury caused by a player penetrating into the opponent’s space, an illegal penetration fault ought to be whistled.</a:t>
            </a:r>
            <a:endParaRPr lang="hu-HU" smtClean="0"/>
          </a:p>
        </p:txBody>
      </p:sp>
      <p:sp>
        <p:nvSpPr>
          <p:cNvPr id="47108" name="Dia számának helye 3"/>
          <p:cNvSpPr>
            <a:spLocks noGrp="1"/>
          </p:cNvSpPr>
          <p:nvPr>
            <p:ph type="sldNum" sz="quarter" idx="5"/>
          </p:nvPr>
        </p:nvSpPr>
        <p:spPr>
          <a:ln>
            <a:miter lim="800000"/>
            <a:headEnd/>
            <a:tailEnd/>
          </a:ln>
        </p:spPr>
        <p:txBody>
          <a:bodyPr/>
          <a:lstStyle/>
          <a:p>
            <a:pPr>
              <a:defRPr/>
            </a:pPr>
            <a:fld id="{8D5E9591-E233-4183-883E-90C5A3282818}" type="slidenum">
              <a:rPr lang="en-US" smtClean="0">
                <a:latin typeface="Times" pitchFamily="18" charset="0"/>
              </a:rPr>
              <a:pPr>
                <a:defRPr/>
              </a:pPr>
              <a:t>27</a:t>
            </a:fld>
            <a:endParaRPr lang="en-US"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kép helye 1"/>
          <p:cNvSpPr>
            <a:spLocks noGrp="1" noRot="1" noChangeAspect="1" noTextEdit="1"/>
          </p:cNvSpPr>
          <p:nvPr>
            <p:ph type="sldImg"/>
          </p:nvPr>
        </p:nvSpPr>
        <p:spPr>
          <a:ln/>
        </p:spPr>
      </p:sp>
      <p:sp>
        <p:nvSpPr>
          <p:cNvPr id="61443" name="Jegyzetek helye 2"/>
          <p:cNvSpPr>
            <a:spLocks noGrp="1"/>
          </p:cNvSpPr>
          <p:nvPr>
            <p:ph type="body" idx="1"/>
            <p:custDataLst>
              <p:tags r:id="rId1"/>
            </p:custDataLst>
          </p:nvPr>
        </p:nvSpPr>
        <p:spPr>
          <a:noFill/>
        </p:spPr>
        <p:txBody>
          <a:bodyPr/>
          <a:lstStyle/>
          <a:p>
            <a:r>
              <a:rPr lang="en-US" sz="1200" kern="1200" dirty="0" smtClean="0">
                <a:solidFill>
                  <a:schemeClr val="tx1"/>
                </a:solidFill>
                <a:latin typeface="Calibri" panose="020F0502020204030204" pitchFamily="34" charset="0"/>
                <a:ea typeface="+mn-ea"/>
                <a:cs typeface="+mn-cs"/>
              </a:rPr>
              <a:t>Let us see some questions about </a:t>
            </a:r>
            <a:r>
              <a:rPr lang="hu-HU" sz="1200" kern="1200" dirty="0" smtClean="0">
                <a:solidFill>
                  <a:schemeClr val="tx1"/>
                </a:solidFill>
                <a:latin typeface="Calibri" panose="020F0502020204030204" pitchFamily="34" charset="0"/>
                <a:ea typeface="+mn-ea"/>
                <a:cs typeface="+mn-cs"/>
              </a:rPr>
              <a:t>play </a:t>
            </a:r>
            <a:r>
              <a:rPr lang="hu-HU" sz="1200" kern="1200" dirty="0" err="1" smtClean="0">
                <a:solidFill>
                  <a:schemeClr val="tx1"/>
                </a:solidFill>
                <a:latin typeface="Calibri" panose="020F0502020204030204" pitchFamily="34" charset="0"/>
                <a:ea typeface="+mn-ea"/>
                <a:cs typeface="+mn-cs"/>
              </a:rPr>
              <a:t>close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net</a:t>
            </a:r>
            <a:r>
              <a:rPr lang="en-US" sz="1200" kern="1200" dirty="0" smtClean="0">
                <a:solidFill>
                  <a:schemeClr val="tx1"/>
                </a:solidFill>
                <a:latin typeface="Calibri" panose="020F0502020204030204" pitchFamily="34" charset="0"/>
                <a:ea typeface="+mn-ea"/>
                <a:cs typeface="+mn-cs"/>
              </a:rPr>
              <a:t>. You should reply, if the sentence is true or false.</a:t>
            </a:r>
            <a:r>
              <a:rPr lang="hu-HU" sz="1200" kern="1200" dirty="0" smtClean="0">
                <a:solidFill>
                  <a:schemeClr val="tx1"/>
                </a:solidFill>
                <a:latin typeface="Calibri" panose="020F0502020204030204" pitchFamily="34" charset="0"/>
                <a:ea typeface="+mn-ea"/>
                <a:cs typeface="+mn-cs"/>
              </a:rPr>
              <a:t> </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Question</a:t>
            </a:r>
            <a:r>
              <a:rPr lang="hu-HU" sz="1200" kern="1200" dirty="0" smtClean="0">
                <a:solidFill>
                  <a:schemeClr val="tx1"/>
                </a:solidFill>
                <a:latin typeface="Calibri" panose="020F0502020204030204" pitchFamily="34" charset="0"/>
                <a:ea typeface="+mn-ea"/>
                <a:cs typeface="+mn-cs"/>
              </a:rPr>
              <a:t> 1. </a:t>
            </a:r>
            <a:r>
              <a:rPr lang="en-US" sz="1200" kern="1200" dirty="0" smtClean="0">
                <a:solidFill>
                  <a:schemeClr val="tx1"/>
                </a:solidFill>
                <a:latin typeface="Calibri" panose="020F0502020204030204" pitchFamily="34" charset="0"/>
                <a:ea typeface="+mn-ea"/>
                <a:cs typeface="+mn-cs"/>
              </a:rPr>
              <a:t>Any front row player has always the right to touch the ball that is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own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space</a:t>
            </a:r>
            <a:r>
              <a:rPr lang="en-US" sz="1200" kern="1200" dirty="0" smtClean="0">
                <a:solidFill>
                  <a:schemeClr val="tx1"/>
                </a:solidFill>
                <a:latin typeface="Calibri" panose="020F0502020204030204" pitchFamily="34" charset="0"/>
                <a:ea typeface="+mn-ea"/>
                <a:cs typeface="+mn-cs"/>
              </a:rPr>
              <a:t>. </a:t>
            </a:r>
            <a:endParaRPr lang="hu-HU" sz="1200" kern="1200" dirty="0" smtClean="0">
              <a:solidFill>
                <a:schemeClr val="tx1"/>
              </a:solidFill>
              <a:latin typeface="Calibri" panose="020F0502020204030204" pitchFamily="34" charset="0"/>
              <a:ea typeface="+mn-ea"/>
              <a:cs typeface="+mn-cs"/>
            </a:endParaRP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true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because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players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have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right </a:t>
            </a:r>
            <a:r>
              <a:rPr lang="hu-HU" sz="1200" kern="1200" dirty="0" err="1" smtClean="0">
                <a:solidFill>
                  <a:schemeClr val="tx1"/>
                </a:solidFill>
                <a:latin typeface="Calibri" panose="020F0502020204030204" pitchFamily="34" charset="0"/>
                <a:ea typeface="+mn-ea"/>
                <a:cs typeface="+mn-cs"/>
              </a:rPr>
              <a:t>permanently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play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ball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own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space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Meanwhile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play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ball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opponent’s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space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requires</a:t>
            </a:r>
            <a:r>
              <a:rPr lang="hu-HU" sz="1200" kern="1200" dirty="0" smtClean="0">
                <a:solidFill>
                  <a:schemeClr val="tx1"/>
                </a:solidFill>
                <a:latin typeface="Calibri" panose="020F0502020204030204" pitchFamily="34" charset="0"/>
                <a:ea typeface="+mn-ea"/>
                <a:cs typeface="+mn-cs"/>
              </a:rPr>
              <a:t> a </a:t>
            </a:r>
            <a:r>
              <a:rPr lang="hu-HU" sz="1200" kern="1200" dirty="0" err="1" smtClean="0">
                <a:solidFill>
                  <a:schemeClr val="tx1"/>
                </a:solidFill>
                <a:latin typeface="Calibri" panose="020F0502020204030204" pitchFamily="34" charset="0"/>
                <a:ea typeface="+mn-ea"/>
                <a:cs typeface="+mn-cs"/>
              </a:rPr>
              <a:t>certain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conditions</a:t>
            </a:r>
            <a:r>
              <a:rPr lang="hu-HU" sz="1200" kern="1200" dirty="0" smtClean="0">
                <a:solidFill>
                  <a:schemeClr val="tx1"/>
                </a:solidFill>
                <a:latin typeface="Calibri" panose="020F0502020204030204" pitchFamily="34" charset="0"/>
                <a:ea typeface="+mn-ea"/>
                <a:cs typeface="+mn-cs"/>
              </a:rPr>
              <a:t>. </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Question</a:t>
            </a:r>
            <a:r>
              <a:rPr lang="hu-HU" sz="1200" kern="1200" dirty="0" smtClean="0">
                <a:solidFill>
                  <a:schemeClr val="tx1"/>
                </a:solidFill>
                <a:latin typeface="Calibri" panose="020F0502020204030204" pitchFamily="34" charset="0"/>
                <a:ea typeface="+mn-ea"/>
                <a:cs typeface="+mn-cs"/>
              </a:rPr>
              <a:t> 2. </a:t>
            </a:r>
            <a:r>
              <a:rPr lang="en-US" sz="1200" kern="1200" dirty="0" smtClean="0">
                <a:solidFill>
                  <a:schemeClr val="tx1"/>
                </a:solidFill>
                <a:latin typeface="Calibri" panose="020F0502020204030204" pitchFamily="34" charset="0"/>
                <a:ea typeface="+mn-ea"/>
                <a:cs typeface="+mn-cs"/>
              </a:rPr>
              <a:t>A setter may legally set the ball as long as the contact </a:t>
            </a:r>
            <a:r>
              <a:rPr lang="hu-HU" sz="1200" kern="1200" dirty="0" err="1" smtClean="0">
                <a:solidFill>
                  <a:schemeClr val="tx1"/>
                </a:solidFill>
                <a:latin typeface="Calibri" panose="020F0502020204030204" pitchFamily="34" charset="0"/>
                <a:ea typeface="+mn-ea"/>
                <a:cs typeface="+mn-cs"/>
              </a:rPr>
              <a:t>completely</a:t>
            </a:r>
            <a:r>
              <a:rPr lang="hu-HU" sz="1200" kern="1200" dirty="0" smtClean="0">
                <a:solidFill>
                  <a:schemeClr val="tx1"/>
                </a:solidFill>
                <a:latin typeface="Calibri" panose="020F0502020204030204" pitchFamily="34" charset="0"/>
                <a:ea typeface="+mn-ea"/>
                <a:cs typeface="+mn-cs"/>
              </a:rPr>
              <a:t>  </a:t>
            </a:r>
            <a:r>
              <a:rPr lang="en-US" sz="1200" kern="1200" dirty="0" smtClean="0">
                <a:solidFill>
                  <a:schemeClr val="tx1"/>
                </a:solidFill>
                <a:latin typeface="Calibri" panose="020F0502020204030204" pitchFamily="34" charset="0"/>
                <a:ea typeface="+mn-ea"/>
                <a:cs typeface="+mn-cs"/>
              </a:rPr>
              <a:t>takes place within his/her own playing space.</a:t>
            </a:r>
            <a:r>
              <a:rPr lang="hu-HU" sz="1200" kern="1200" dirty="0" smtClean="0">
                <a:solidFill>
                  <a:schemeClr val="tx1"/>
                </a:solidFill>
                <a:latin typeface="Calibri" panose="020F0502020204030204" pitchFamily="34" charset="0"/>
                <a:ea typeface="+mn-ea"/>
                <a:cs typeface="+mn-cs"/>
              </a:rPr>
              <a:t> </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Yes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true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If</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this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situation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setter’s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fingers</a:t>
            </a:r>
            <a:r>
              <a:rPr lang="hu-HU" sz="1200" kern="1200" dirty="0" smtClean="0">
                <a:solidFill>
                  <a:schemeClr val="tx1"/>
                </a:solidFill>
                <a:latin typeface="Calibri" panose="020F0502020204030204" pitchFamily="34" charset="0"/>
                <a:ea typeface="+mn-ea"/>
                <a:cs typeface="+mn-cs"/>
              </a:rPr>
              <a:t> hit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ball </a:t>
            </a:r>
            <a:r>
              <a:rPr lang="hu-HU" sz="1200" kern="1200" dirty="0" err="1" smtClean="0">
                <a:solidFill>
                  <a:schemeClr val="tx1"/>
                </a:solidFill>
                <a:latin typeface="Calibri" panose="020F0502020204030204" pitchFamily="34" charset="0"/>
                <a:ea typeface="+mn-ea"/>
                <a:cs typeface="+mn-cs"/>
              </a:rPr>
              <a:t>above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net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opponent’s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space</a:t>
            </a:r>
            <a:r>
              <a:rPr lang="hu-HU" sz="1200" kern="1200" dirty="0" smtClean="0">
                <a:solidFill>
                  <a:schemeClr val="tx1"/>
                </a:solidFill>
                <a:latin typeface="Calibri" panose="020F0502020204030204" pitchFamily="34" charset="0"/>
                <a:ea typeface="+mn-ea"/>
                <a:cs typeface="+mn-cs"/>
              </a:rPr>
              <a:t>, he/</a:t>
            </a:r>
            <a:r>
              <a:rPr lang="hu-HU" sz="1200" kern="1200" dirty="0" err="1" smtClean="0">
                <a:solidFill>
                  <a:schemeClr val="tx1"/>
                </a:solidFill>
                <a:latin typeface="Calibri" panose="020F0502020204030204" pitchFamily="34" charset="0"/>
                <a:ea typeface="+mn-ea"/>
                <a:cs typeface="+mn-cs"/>
              </a:rPr>
              <a:t>she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commits</a:t>
            </a:r>
            <a:r>
              <a:rPr lang="hu-HU" sz="1200" kern="1200" dirty="0" smtClean="0">
                <a:solidFill>
                  <a:schemeClr val="tx1"/>
                </a:solidFill>
                <a:latin typeface="Calibri" panose="020F0502020204030204" pitchFamily="34" charset="0"/>
                <a:ea typeface="+mn-ea"/>
                <a:cs typeface="+mn-cs"/>
              </a:rPr>
              <a:t> a fault.</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Question</a:t>
            </a:r>
            <a:r>
              <a:rPr lang="hu-HU" sz="1200" kern="1200" dirty="0" smtClean="0">
                <a:solidFill>
                  <a:schemeClr val="tx1"/>
                </a:solidFill>
                <a:latin typeface="Calibri" panose="020F0502020204030204" pitchFamily="34" charset="0"/>
                <a:ea typeface="+mn-ea"/>
                <a:cs typeface="+mn-cs"/>
              </a:rPr>
              <a:t> 3. </a:t>
            </a:r>
            <a:r>
              <a:rPr lang="en-US" sz="1200" kern="1200" dirty="0" smtClean="0">
                <a:solidFill>
                  <a:schemeClr val="tx1"/>
                </a:solidFill>
                <a:latin typeface="Calibri" panose="020F0502020204030204" pitchFamily="34" charset="0"/>
                <a:ea typeface="+mn-ea"/>
                <a:cs typeface="+mn-cs"/>
              </a:rPr>
              <a:t>It is legal to penetrate into the opponent’s free zone, without touching any line and without interfering with the opponent’s play</a:t>
            </a:r>
            <a:r>
              <a:rPr lang="hu-HU" sz="1200" kern="1200" dirty="0" smtClean="0">
                <a:solidFill>
                  <a:schemeClr val="tx1"/>
                </a:solidFill>
                <a:latin typeface="Calibri" panose="020F0502020204030204" pitchFamily="34" charset="0"/>
                <a:ea typeface="+mn-ea"/>
                <a:cs typeface="+mn-cs"/>
              </a:rPr>
              <a:t> </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true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was</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shown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previous</a:t>
            </a:r>
            <a:r>
              <a:rPr lang="hu-HU" sz="1200" kern="1200" dirty="0" smtClean="0">
                <a:solidFill>
                  <a:schemeClr val="tx1"/>
                </a:solidFill>
                <a:latin typeface="Calibri" panose="020F0502020204030204" pitchFamily="34" charset="0"/>
                <a:ea typeface="+mn-ea"/>
                <a:cs typeface="+mn-cs"/>
              </a:rPr>
              <a:t> video, </a:t>
            </a:r>
            <a:r>
              <a:rPr lang="hu-HU" sz="1200" kern="1200" dirty="0" err="1" smtClean="0">
                <a:solidFill>
                  <a:schemeClr val="tx1"/>
                </a:solidFill>
                <a:latin typeface="Calibri" panose="020F0502020204030204" pitchFamily="34" charset="0"/>
                <a:ea typeface="+mn-ea"/>
                <a:cs typeface="+mn-cs"/>
              </a:rPr>
              <a:t>such</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action</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legal</a:t>
            </a:r>
            <a:r>
              <a:rPr lang="hu-HU" sz="1200" kern="1200" dirty="0" smtClean="0">
                <a:solidFill>
                  <a:schemeClr val="tx1"/>
                </a:solidFill>
                <a:latin typeface="Calibri" panose="020F0502020204030204" pitchFamily="34" charset="0"/>
                <a:ea typeface="+mn-ea"/>
                <a:cs typeface="+mn-cs"/>
              </a:rPr>
              <a:t>.</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Question</a:t>
            </a:r>
            <a:r>
              <a:rPr lang="hu-HU" sz="1200" kern="1200" dirty="0" smtClean="0">
                <a:solidFill>
                  <a:schemeClr val="tx1"/>
                </a:solidFill>
                <a:latin typeface="Calibri" panose="020F0502020204030204" pitchFamily="34" charset="0"/>
                <a:ea typeface="+mn-ea"/>
                <a:cs typeface="+mn-cs"/>
              </a:rPr>
              <a:t> 4. </a:t>
            </a:r>
            <a:r>
              <a:rPr lang="hu-HU" sz="1200" kern="1200" dirty="0" err="1" smtClean="0">
                <a:solidFill>
                  <a:schemeClr val="tx1"/>
                </a:solidFill>
                <a:latin typeface="Calibri" panose="020F0502020204030204" pitchFamily="34" charset="0"/>
                <a:ea typeface="+mn-ea"/>
                <a:cs typeface="+mn-cs"/>
              </a:rPr>
              <a:t>If</a:t>
            </a:r>
            <a:r>
              <a:rPr lang="hu-HU" sz="1200" kern="1200" dirty="0" smtClean="0">
                <a:solidFill>
                  <a:schemeClr val="tx1"/>
                </a:solidFill>
                <a:latin typeface="Calibri" panose="020F0502020204030204" pitchFamily="34" charset="0"/>
                <a:ea typeface="+mn-ea"/>
                <a:cs typeface="+mn-cs"/>
              </a:rPr>
              <a:t> a spiker, </a:t>
            </a:r>
            <a:r>
              <a:rPr lang="hu-HU" sz="1200" kern="1200" dirty="0" err="1" smtClean="0">
                <a:solidFill>
                  <a:schemeClr val="tx1"/>
                </a:solidFill>
                <a:latin typeface="Calibri" panose="020F0502020204030204" pitchFamily="34" charset="0"/>
                <a:ea typeface="+mn-ea"/>
                <a:cs typeface="+mn-cs"/>
              </a:rPr>
              <a:t>after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landing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floor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lost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his</a:t>
            </a:r>
            <a:r>
              <a:rPr lang="hu-HU" sz="1200" kern="1200" dirty="0" smtClean="0">
                <a:solidFill>
                  <a:schemeClr val="tx1"/>
                </a:solidFill>
                <a:latin typeface="Calibri" panose="020F0502020204030204" pitchFamily="34" charset="0"/>
                <a:ea typeface="+mn-ea"/>
                <a:cs typeface="+mn-cs"/>
              </a:rPr>
              <a:t>/</a:t>
            </a:r>
            <a:r>
              <a:rPr lang="hu-HU" sz="1200" kern="1200" dirty="0" err="1" smtClean="0">
                <a:solidFill>
                  <a:schemeClr val="tx1"/>
                </a:solidFill>
                <a:latin typeface="Calibri" panose="020F0502020204030204" pitchFamily="34" charset="0"/>
                <a:ea typeface="+mn-ea"/>
                <a:cs typeface="+mn-cs"/>
              </a:rPr>
              <a:t>her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balance</a:t>
            </a:r>
            <a:r>
              <a:rPr lang="hu-HU" sz="1200" kern="1200" dirty="0" smtClean="0">
                <a:solidFill>
                  <a:schemeClr val="tx1"/>
                </a:solidFill>
                <a:latin typeface="Calibri" panose="020F0502020204030204" pitchFamily="34" charset="0"/>
                <a:ea typeface="+mn-ea"/>
                <a:cs typeface="+mn-cs"/>
              </a:rPr>
              <a:t> and </a:t>
            </a:r>
            <a:r>
              <a:rPr lang="hu-HU" sz="1200" kern="1200" dirty="0" err="1" smtClean="0">
                <a:solidFill>
                  <a:schemeClr val="tx1"/>
                </a:solidFill>
                <a:latin typeface="Calibri" panose="020F0502020204030204" pitchFamily="34" charset="0"/>
                <a:ea typeface="+mn-ea"/>
                <a:cs typeface="+mn-cs"/>
              </a:rPr>
              <a:t>unintentionally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fell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into</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net </a:t>
            </a:r>
            <a:r>
              <a:rPr lang="hu-HU" sz="1200" kern="1200" dirty="0" err="1" smtClean="0">
                <a:solidFill>
                  <a:schemeClr val="tx1"/>
                </a:solidFill>
                <a:latin typeface="Calibri" panose="020F0502020204030204" pitchFamily="34" charset="0"/>
                <a:ea typeface="+mn-ea"/>
                <a:cs typeface="+mn-cs"/>
              </a:rPr>
              <a:t>outside</a:t>
            </a:r>
            <a:r>
              <a:rPr lang="hu-HU" sz="1200" kern="1200" dirty="0" smtClean="0">
                <a:solidFill>
                  <a:schemeClr val="tx1"/>
                </a:solidFill>
                <a:latin typeface="Calibri" panose="020F0502020204030204" pitchFamily="34" charset="0"/>
                <a:ea typeface="+mn-ea"/>
                <a:cs typeface="+mn-cs"/>
              </a:rPr>
              <a:t>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antenna,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fault</a:t>
            </a:r>
          </a:p>
          <a:p>
            <a:endParaRPr lang="hu-HU" sz="1200" kern="1200" dirty="0" smtClean="0">
              <a:solidFill>
                <a:schemeClr val="tx1"/>
              </a:solidFill>
              <a:latin typeface="Calibri" panose="020F0502020204030204" pitchFamily="34" charset="0"/>
              <a:ea typeface="+mn-ea"/>
              <a:cs typeface="+mn-cs"/>
            </a:endParaRPr>
          </a:p>
          <a:p>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false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However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spiker is </a:t>
            </a:r>
            <a:r>
              <a:rPr lang="hu-HU" sz="1200" kern="1200" dirty="0" err="1" smtClean="0">
                <a:solidFill>
                  <a:schemeClr val="tx1"/>
                </a:solidFill>
                <a:latin typeface="Calibri" panose="020F0502020204030204" pitchFamily="34" charset="0"/>
                <a:ea typeface="+mn-ea"/>
                <a:cs typeface="+mn-cs"/>
              </a:rPr>
              <a:t>still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playing</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action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since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not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ready</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for</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next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action</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net </a:t>
            </a:r>
            <a:r>
              <a:rPr lang="hu-HU" sz="1200" kern="1200" dirty="0" err="1" smtClean="0">
                <a:solidFill>
                  <a:schemeClr val="tx1"/>
                </a:solidFill>
                <a:latin typeface="Calibri" panose="020F0502020204030204" pitchFamily="34" charset="0"/>
                <a:ea typeface="+mn-ea"/>
                <a:cs typeface="+mn-cs"/>
              </a:rPr>
              <a:t>touch</a:t>
            </a:r>
            <a:r>
              <a:rPr lang="hu-HU" sz="1200" kern="1200" dirty="0" smtClean="0">
                <a:solidFill>
                  <a:schemeClr val="tx1"/>
                </a:solidFill>
                <a:latin typeface="Calibri" panose="020F0502020204030204" pitchFamily="34" charset="0"/>
                <a:ea typeface="+mn-ea"/>
                <a:cs typeface="+mn-cs"/>
              </a:rPr>
              <a:t> is </a:t>
            </a:r>
            <a:r>
              <a:rPr lang="hu-HU" sz="1200" kern="1200" dirty="0" err="1" smtClean="0">
                <a:solidFill>
                  <a:schemeClr val="tx1"/>
                </a:solidFill>
                <a:latin typeface="Calibri" panose="020F0502020204030204" pitchFamily="34" charset="0"/>
                <a:ea typeface="+mn-ea"/>
                <a:cs typeface="+mn-cs"/>
              </a:rPr>
              <a:t>legal</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because</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it</a:t>
            </a:r>
            <a:r>
              <a:rPr lang="hu-HU" sz="1200" kern="1200" dirty="0" smtClean="0">
                <a:solidFill>
                  <a:schemeClr val="tx1"/>
                </a:solidFill>
                <a:latin typeface="Calibri" panose="020F0502020204030204" pitchFamily="34" charset="0"/>
                <a:ea typeface="+mn-ea"/>
                <a:cs typeface="+mn-cs"/>
              </a:rPr>
              <a:t> </a:t>
            </a:r>
            <a:r>
              <a:rPr lang="hu-HU" sz="1200" kern="1200" dirty="0" err="1" smtClean="0">
                <a:solidFill>
                  <a:schemeClr val="tx1"/>
                </a:solidFill>
                <a:latin typeface="Calibri" panose="020F0502020204030204" pitchFamily="34" charset="0"/>
                <a:ea typeface="+mn-ea"/>
                <a:cs typeface="+mn-cs"/>
              </a:rPr>
              <a:t>occured</a:t>
            </a:r>
            <a:r>
              <a:rPr lang="hu-HU" sz="1200" kern="1200" dirty="0" smtClean="0">
                <a:solidFill>
                  <a:schemeClr val="tx1"/>
                </a:solidFill>
                <a:latin typeface="Calibri" panose="020F0502020204030204" pitchFamily="34" charset="0"/>
                <a:ea typeface="+mn-ea"/>
                <a:cs typeface="+mn-cs"/>
              </a:rPr>
              <a:t> OUTSIDE of </a:t>
            </a:r>
            <a:r>
              <a:rPr lang="hu-HU" sz="1200" kern="1200" dirty="0" err="1" smtClean="0">
                <a:solidFill>
                  <a:schemeClr val="tx1"/>
                </a:solidFill>
                <a:latin typeface="Calibri" panose="020F0502020204030204" pitchFamily="34" charset="0"/>
                <a:ea typeface="+mn-ea"/>
                <a:cs typeface="+mn-cs"/>
              </a:rPr>
              <a:t>the</a:t>
            </a:r>
            <a:r>
              <a:rPr lang="hu-HU" sz="1200" kern="1200" dirty="0" smtClean="0">
                <a:solidFill>
                  <a:schemeClr val="tx1"/>
                </a:solidFill>
                <a:latin typeface="Calibri" panose="020F0502020204030204" pitchFamily="34" charset="0"/>
                <a:ea typeface="+mn-ea"/>
                <a:cs typeface="+mn-cs"/>
              </a:rPr>
              <a:t> antenna.</a:t>
            </a:r>
          </a:p>
          <a:p>
            <a:endParaRPr lang="hu-HU" sz="900" dirty="0" smtClean="0"/>
          </a:p>
        </p:txBody>
      </p:sp>
      <p:sp>
        <p:nvSpPr>
          <p:cNvPr id="26628" name="Dia számának helye 3"/>
          <p:cNvSpPr>
            <a:spLocks noGrp="1"/>
          </p:cNvSpPr>
          <p:nvPr>
            <p:ph type="sldNum" sz="quarter" idx="5"/>
          </p:nvPr>
        </p:nvSpPr>
        <p:spPr>
          <a:ln>
            <a:miter lim="800000"/>
            <a:headEnd/>
            <a:tailEnd/>
          </a:ln>
        </p:spPr>
        <p:txBody>
          <a:bodyPr/>
          <a:lstStyle/>
          <a:p>
            <a:pPr>
              <a:defRPr/>
            </a:pPr>
            <a:fld id="{6121D84A-FFAF-4A3E-B020-62F726925784}" type="slidenum">
              <a:rPr lang="en-US" smtClean="0">
                <a:latin typeface="Times" pitchFamily="18" charset="0"/>
              </a:rPr>
              <a:pPr>
                <a:defRPr/>
              </a:pPr>
              <a:t>28</a:t>
            </a:fld>
            <a:endParaRPr lang="en-US" smtClean="0">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a:ln/>
        </p:spPr>
      </p:sp>
      <p:sp>
        <p:nvSpPr>
          <p:cNvPr id="62467" name="Jegyzetek helye 2"/>
          <p:cNvSpPr>
            <a:spLocks noGrp="1"/>
          </p:cNvSpPr>
          <p:nvPr>
            <p:ph type="body" idx="1"/>
          </p:nvPr>
        </p:nvSpPr>
        <p:spPr>
          <a:noFill/>
        </p:spPr>
        <p:txBody>
          <a:bodyPr/>
          <a:lstStyle/>
          <a:p>
            <a:endParaRPr lang="hu-HU" smtClean="0"/>
          </a:p>
        </p:txBody>
      </p:sp>
      <p:sp>
        <p:nvSpPr>
          <p:cNvPr id="4" name="Dia számának helye 3"/>
          <p:cNvSpPr>
            <a:spLocks noGrp="1"/>
          </p:cNvSpPr>
          <p:nvPr>
            <p:ph type="sldNum" sz="quarter" idx="5"/>
          </p:nvPr>
        </p:nvSpPr>
        <p:spPr/>
        <p:txBody>
          <a:bodyPr/>
          <a:lstStyle/>
          <a:p>
            <a:pPr>
              <a:defRPr/>
            </a:pPr>
            <a:fld id="{0A6CC1A8-08DC-433B-8612-0CD39B56053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kép helye 1"/>
          <p:cNvSpPr>
            <a:spLocks noGrp="1" noRot="1" noChangeAspect="1" noTextEdit="1"/>
          </p:cNvSpPr>
          <p:nvPr>
            <p:ph type="sldImg"/>
          </p:nvPr>
        </p:nvSpPr>
        <p:spPr>
          <a:ln/>
        </p:spPr>
      </p:sp>
      <p:sp>
        <p:nvSpPr>
          <p:cNvPr id="35843" name="Jegyzetek helye 2"/>
          <p:cNvSpPr>
            <a:spLocks noGrp="1"/>
          </p:cNvSpPr>
          <p:nvPr>
            <p:ph type="body" idx="1"/>
            <p:custDataLst>
              <p:tags r:id="rId1"/>
            </p:custDataLst>
          </p:nvPr>
        </p:nvSpPr>
        <p:spPr>
          <a:noFill/>
        </p:spPr>
        <p:txBody>
          <a:bodyPr/>
          <a:lstStyle/>
          <a:p>
            <a:r>
              <a:rPr lang="en-US" dirty="0" smtClean="0"/>
              <a:t>In the recent past, mainly the increasing height of top volleyball players’ has accelerated significantly. Also the women players are easily able to reach beyond the net and potentially interfere with the opponent’s play. Thus the referees should really concentrate on the play above the net in order to judge correctly any possible faults.</a:t>
            </a:r>
            <a:endParaRPr lang="hu-HU" dirty="0" smtClean="0"/>
          </a:p>
          <a:p>
            <a:r>
              <a:rPr lang="en-US" dirty="0" smtClean="0"/>
              <a:t>  The main rules explaining what is allowed in playing the ball above the net say: in blocking, a player may touch the ball beyond the net, provided that he/she does not interfere with the opponent’s play before or during the latter's attack hit. </a:t>
            </a:r>
            <a:endParaRPr lang="hu-HU" dirty="0" smtClean="0"/>
          </a:p>
          <a:p>
            <a:r>
              <a:rPr lang="en-US" dirty="0" smtClean="0"/>
              <a:t>So if the ball is completely on team A’s side of the court and team A are in the process of attacking it, team B’s block may contact the ball but only after A’s attack hit. This fault was illustrated in the introductory video for this section - can you remember?</a:t>
            </a:r>
            <a:endParaRPr lang="hu-HU" dirty="0" smtClean="0"/>
          </a:p>
          <a:p>
            <a:r>
              <a:rPr lang="en-US" dirty="0" smtClean="0"/>
              <a:t>  And: after an attack hit, a player is permitted to pass his/her hand beyond the net, provided that the contact has been made within his/her own playing space  </a:t>
            </a:r>
            <a:endParaRPr lang="hu-HU" dirty="0" smtClean="0"/>
          </a:p>
          <a:p>
            <a:r>
              <a:rPr lang="en-US" dirty="0" smtClean="0"/>
              <a:t>  In particular it means that if a player spikes the ball that is completely in the opponent’s space, from whatever direction the ball went, it is a fault. This rule is valid also for the setting action in the opponent’s space, as it is illustrated in the next video.</a:t>
            </a:r>
            <a:endParaRPr lang="hu-HU" dirty="0" smtClean="0"/>
          </a:p>
        </p:txBody>
      </p:sp>
      <p:sp>
        <p:nvSpPr>
          <p:cNvPr id="28676" name="Dia számának helye 3"/>
          <p:cNvSpPr>
            <a:spLocks noGrp="1"/>
          </p:cNvSpPr>
          <p:nvPr>
            <p:ph type="sldNum" sz="quarter" idx="5"/>
          </p:nvPr>
        </p:nvSpPr>
        <p:spPr>
          <a:ln>
            <a:miter lim="800000"/>
            <a:headEnd/>
            <a:tailEnd/>
          </a:ln>
        </p:spPr>
        <p:txBody>
          <a:bodyPr/>
          <a:lstStyle/>
          <a:p>
            <a:pPr>
              <a:defRPr/>
            </a:pPr>
            <a:fld id="{1EB3AAA4-461C-41C8-807B-63BDA74B6BC8}" type="slidenum">
              <a:rPr lang="en-US" smtClean="0">
                <a:latin typeface="Times" pitchFamily="18" charset="0"/>
              </a:rPr>
              <a:pPr>
                <a:defRPr/>
              </a:pPr>
              <a:t>3</a:t>
            </a:fld>
            <a:endParaRPr 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a:ln/>
        </p:spPr>
      </p:sp>
      <p:sp>
        <p:nvSpPr>
          <p:cNvPr id="36867" name="Jegyzetek helye 2"/>
          <p:cNvSpPr>
            <a:spLocks noGrp="1"/>
          </p:cNvSpPr>
          <p:nvPr>
            <p:ph type="body" idx="1"/>
            <p:custDataLst>
              <p:tags r:id="rId1"/>
            </p:custDataLst>
          </p:nvPr>
        </p:nvSpPr>
        <p:spPr>
          <a:noFill/>
        </p:spPr>
        <p:txBody>
          <a:bodyPr/>
          <a:lstStyle/>
          <a:p>
            <a:r>
              <a:rPr lang="en-US" smtClean="0"/>
              <a:t>The Red team’s player No. 8 sets the ball within the opponent’s space and commits a fault. Only in blocking may a player touch the ball beyond the net, provided – as mentioned before – that he does not interfere with the opponent’s play.</a:t>
            </a:r>
            <a:endParaRPr lang="hu-HU" smtClean="0"/>
          </a:p>
          <a:p>
            <a:r>
              <a:rPr lang="en-US" smtClean="0"/>
              <a:t>This is a perfect referee’s decision with a perfect hand signal sequence.</a:t>
            </a:r>
            <a:endParaRPr lang="hu-HU" smtClean="0"/>
          </a:p>
          <a:p>
            <a:r>
              <a:rPr lang="en-US" smtClean="0"/>
              <a:t>To determine the position of the player’s hand is crucial in this case. If the ball is over the net and the setter plays it with his hand or fingers in the opponent’s space, this is a fault!</a:t>
            </a:r>
            <a:endParaRPr lang="hu-HU" smtClean="0"/>
          </a:p>
        </p:txBody>
      </p:sp>
      <p:sp>
        <p:nvSpPr>
          <p:cNvPr id="29700" name="Dia számának helye 3"/>
          <p:cNvSpPr>
            <a:spLocks noGrp="1"/>
          </p:cNvSpPr>
          <p:nvPr>
            <p:ph type="sldNum" sz="quarter" idx="5"/>
          </p:nvPr>
        </p:nvSpPr>
        <p:spPr>
          <a:ln>
            <a:miter lim="800000"/>
            <a:headEnd/>
            <a:tailEnd/>
          </a:ln>
        </p:spPr>
        <p:txBody>
          <a:bodyPr/>
          <a:lstStyle/>
          <a:p>
            <a:pPr>
              <a:defRPr/>
            </a:pPr>
            <a:fld id="{0DD66B5D-C01D-45B8-9F5D-42361988EBCE}" type="slidenum">
              <a:rPr lang="en-US" smtClean="0">
                <a:latin typeface="Times" pitchFamily="18" charset="0"/>
              </a:rPr>
              <a:pPr>
                <a:defRPr/>
              </a:pPr>
              <a:t>4</a:t>
            </a:fld>
            <a:endParaRPr 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a:ln/>
        </p:spPr>
      </p:sp>
      <p:sp>
        <p:nvSpPr>
          <p:cNvPr id="37891" name="Jegyzetek helye 2"/>
          <p:cNvSpPr>
            <a:spLocks noGrp="1"/>
          </p:cNvSpPr>
          <p:nvPr>
            <p:ph type="body" idx="1"/>
            <p:custDataLst>
              <p:tags r:id="rId1"/>
            </p:custDataLst>
          </p:nvPr>
        </p:nvSpPr>
        <p:spPr>
          <a:noFill/>
        </p:spPr>
        <p:txBody>
          <a:bodyPr/>
          <a:lstStyle/>
          <a:p>
            <a:r>
              <a:rPr lang="en-US" dirty="0" smtClean="0"/>
              <a:t>It is worth remembering that there is a basic principle concerning playing the ball that is over the net. It says that   any front row player always </a:t>
            </a:r>
            <a:r>
              <a:rPr lang="en-US" smtClean="0"/>
              <a:t>has the </a:t>
            </a:r>
            <a:r>
              <a:rPr lang="en-US" dirty="0" smtClean="0"/>
              <a:t>right to touch the part of the ball that is above his court. In other words, as illustrated by the photo in the slide: when the ball is directly above the net and is divided by the imaginary extension of the vertical plane of the net, each player has </a:t>
            </a:r>
            <a:r>
              <a:rPr lang="hu-HU" dirty="0" err="1" smtClean="0"/>
              <a:t>the</a:t>
            </a:r>
            <a:r>
              <a:rPr lang="en-US" dirty="0" smtClean="0"/>
              <a:t> right to contact the part of the ball inside his playing space.</a:t>
            </a:r>
            <a:endParaRPr lang="hu-HU" dirty="0" smtClean="0"/>
          </a:p>
        </p:txBody>
      </p:sp>
      <p:sp>
        <p:nvSpPr>
          <p:cNvPr id="30724" name="Dia számának helye 3"/>
          <p:cNvSpPr>
            <a:spLocks noGrp="1"/>
          </p:cNvSpPr>
          <p:nvPr>
            <p:ph type="sldNum" sz="quarter" idx="5"/>
          </p:nvPr>
        </p:nvSpPr>
        <p:spPr>
          <a:ln>
            <a:miter lim="800000"/>
            <a:headEnd/>
            <a:tailEnd/>
          </a:ln>
        </p:spPr>
        <p:txBody>
          <a:bodyPr/>
          <a:lstStyle/>
          <a:p>
            <a:pPr>
              <a:defRPr/>
            </a:pPr>
            <a:fld id="{7A70E6AC-FE7C-4B57-88F4-4732A1EF999D}" type="slidenum">
              <a:rPr lang="en-US" smtClean="0">
                <a:latin typeface="Times" pitchFamily="18" charset="0"/>
              </a:rPr>
              <a:pPr>
                <a:defRPr/>
              </a:pPr>
              <a:t>5</a:t>
            </a:fld>
            <a:endParaRPr 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kép helye 1"/>
          <p:cNvSpPr>
            <a:spLocks noGrp="1" noRot="1" noChangeAspect="1" noTextEdit="1"/>
          </p:cNvSpPr>
          <p:nvPr>
            <p:ph type="sldImg"/>
          </p:nvPr>
        </p:nvSpPr>
        <p:spPr>
          <a:ln/>
        </p:spPr>
      </p:sp>
      <p:sp>
        <p:nvSpPr>
          <p:cNvPr id="38915" name="Jegyzetek helye 2"/>
          <p:cNvSpPr>
            <a:spLocks noGrp="1"/>
          </p:cNvSpPr>
          <p:nvPr>
            <p:ph type="body" idx="1"/>
            <p:custDataLst>
              <p:tags r:id="rId1"/>
            </p:custDataLst>
          </p:nvPr>
        </p:nvSpPr>
        <p:spPr>
          <a:noFill/>
        </p:spPr>
        <p:txBody>
          <a:bodyPr/>
          <a:lstStyle/>
          <a:p>
            <a:r>
              <a:rPr lang="en-US" dirty="0" smtClean="0"/>
              <a:t>Another topic worth analyzing is the back row setter’s play above the net if the ball is close to the vertical plane of the net. The setter may legally set the ball as long as the whole contact takes place within his</a:t>
            </a:r>
            <a:r>
              <a:rPr lang="hu-HU" dirty="0" smtClean="0"/>
              <a:t>/</a:t>
            </a:r>
            <a:r>
              <a:rPr lang="hu-HU" dirty="0" err="1" smtClean="0"/>
              <a:t>her</a:t>
            </a:r>
            <a:r>
              <a:rPr lang="en-US" dirty="0" smtClean="0"/>
              <a:t> own playing space and   as long as the passed ball doesn’t become a completed attack, which means crosses totally the vertical plane of the net or is directed towards the opponents and touched by a blocker. One should answer if it is possible to pass the ball which is directly above the plane of the net away from the net or </a:t>
            </a:r>
            <a:r>
              <a:rPr lang="hu-HU" dirty="0" err="1" smtClean="0"/>
              <a:t>the</a:t>
            </a:r>
            <a:r>
              <a:rPr lang="hu-HU" dirty="0" smtClean="0"/>
              <a:t> </a:t>
            </a:r>
            <a:r>
              <a:rPr lang="en-US" dirty="0" smtClean="0"/>
              <a:t>parallel to the net without contacting the ball within the opponent’s space.</a:t>
            </a:r>
            <a:endParaRPr lang="hu-HU" dirty="0" smtClean="0"/>
          </a:p>
          <a:p>
            <a:r>
              <a:rPr lang="en-US" dirty="0" smtClean="0"/>
              <a:t>  An opponent blocker may touch the ball inside the opponent’s space after a back row setter’s pass only if the ball is directed towards him</a:t>
            </a:r>
            <a:r>
              <a:rPr lang="hu-HU" dirty="0" smtClean="0"/>
              <a:t>/</a:t>
            </a:r>
            <a:r>
              <a:rPr lang="hu-HU" dirty="0" err="1" smtClean="0"/>
              <a:t>her</a:t>
            </a:r>
            <a:r>
              <a:rPr lang="en-US" dirty="0" smtClean="0"/>
              <a:t> and there’s no other player close to the path of the ball who is able to play it.</a:t>
            </a:r>
            <a:endParaRPr lang="hu-HU" dirty="0" smtClean="0"/>
          </a:p>
        </p:txBody>
      </p:sp>
      <p:sp>
        <p:nvSpPr>
          <p:cNvPr id="30724" name="Dia számának helye 3"/>
          <p:cNvSpPr>
            <a:spLocks noGrp="1"/>
          </p:cNvSpPr>
          <p:nvPr>
            <p:ph type="sldNum" sz="quarter" idx="5"/>
          </p:nvPr>
        </p:nvSpPr>
        <p:spPr>
          <a:ln>
            <a:miter lim="800000"/>
            <a:headEnd/>
            <a:tailEnd/>
          </a:ln>
        </p:spPr>
        <p:txBody>
          <a:bodyPr/>
          <a:lstStyle/>
          <a:p>
            <a:pPr>
              <a:defRPr/>
            </a:pPr>
            <a:fld id="{265D016A-CE46-4872-96BA-E0EC16227EFC}" type="slidenum">
              <a:rPr lang="en-US" smtClean="0">
                <a:latin typeface="Times" pitchFamily="18" charset="0"/>
              </a:rPr>
              <a:pPr>
                <a:defRPr/>
              </a:pPr>
              <a:t>6</a:t>
            </a:fld>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kép helye 1"/>
          <p:cNvSpPr>
            <a:spLocks noGrp="1" noRot="1" noChangeAspect="1" noTextEdit="1"/>
          </p:cNvSpPr>
          <p:nvPr>
            <p:ph type="sldImg"/>
          </p:nvPr>
        </p:nvSpPr>
        <p:spPr>
          <a:ln/>
        </p:spPr>
      </p:sp>
      <p:sp>
        <p:nvSpPr>
          <p:cNvPr id="39939" name="Jegyzetek helye 2"/>
          <p:cNvSpPr>
            <a:spLocks noGrp="1"/>
          </p:cNvSpPr>
          <p:nvPr>
            <p:ph type="body" idx="1"/>
            <p:custDataLst>
              <p:tags r:id="rId1"/>
            </p:custDataLst>
          </p:nvPr>
        </p:nvSpPr>
        <p:spPr>
          <a:noFill/>
        </p:spPr>
        <p:txBody>
          <a:bodyPr/>
          <a:lstStyle/>
          <a:p>
            <a:r>
              <a:rPr lang="en-US" dirty="0" smtClean="0"/>
              <a:t>It is very important to distinguish an attack hit from a blocking action, as the first may be made only within a player’s own space while the latter – under some conditions – may be made beyond the net.</a:t>
            </a:r>
            <a:endParaRPr lang="hu-HU" dirty="0" smtClean="0"/>
          </a:p>
          <a:p>
            <a:r>
              <a:rPr lang="en-US" dirty="0" smtClean="0"/>
              <a:t>  First of all if a ball is coming from a pass from the player’s own team (block is not one) contact with it will never be considered a block. It is an attack.</a:t>
            </a:r>
            <a:endParaRPr lang="hu-HU" dirty="0" smtClean="0"/>
          </a:p>
          <a:p>
            <a:r>
              <a:rPr lang="en-US" dirty="0" smtClean="0"/>
              <a:t>  Secondly an action of blocking is ‘reaching’ in order to ‘intercept the ball’ – Rule 14.1.1. This constitutes a blocking action,  a defensive play, not offensive like in the spiking action. Attention should be drawn to the fact that a player’s blocking action will not be legal if he does not simply intercept the ball coming from the opponent, but catches or holds it (or lifts, pushes, carries, throws, accompanies it). In such cases the referee must punish </a:t>
            </a:r>
            <a:r>
              <a:rPr lang="en-US" dirty="0" err="1" smtClean="0"/>
              <a:t>th</a:t>
            </a:r>
            <a:r>
              <a:rPr lang="hu-HU" dirty="0" smtClean="0"/>
              <a:t>e</a:t>
            </a:r>
            <a:r>
              <a:rPr lang="en-US" dirty="0" smtClean="0"/>
              <a:t> block as a ‘catch’. This should not be exaggerated, though. </a:t>
            </a:r>
            <a:endParaRPr lang="hu-HU" dirty="0" smtClean="0"/>
          </a:p>
        </p:txBody>
      </p:sp>
      <p:sp>
        <p:nvSpPr>
          <p:cNvPr id="31748" name="Dia számának helye 3"/>
          <p:cNvSpPr>
            <a:spLocks noGrp="1"/>
          </p:cNvSpPr>
          <p:nvPr>
            <p:ph type="sldNum" sz="quarter" idx="5"/>
          </p:nvPr>
        </p:nvSpPr>
        <p:spPr>
          <a:ln>
            <a:miter lim="800000"/>
            <a:headEnd/>
            <a:tailEnd/>
          </a:ln>
        </p:spPr>
        <p:txBody>
          <a:bodyPr/>
          <a:lstStyle/>
          <a:p>
            <a:pPr>
              <a:defRPr/>
            </a:pPr>
            <a:fld id="{F7C65010-60EF-4EB4-95E4-2877052100E1}" type="slidenum">
              <a:rPr lang="en-US" smtClean="0">
                <a:latin typeface="Times" pitchFamily="18" charset="0"/>
              </a:rPr>
              <a:pPr>
                <a:defRPr/>
              </a:pPr>
              <a:t>7</a:t>
            </a:fld>
            <a:endParaRPr 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ln/>
        </p:spPr>
      </p:sp>
      <p:sp>
        <p:nvSpPr>
          <p:cNvPr id="40963" name="Jegyzetek helye 2"/>
          <p:cNvSpPr>
            <a:spLocks noGrp="1"/>
          </p:cNvSpPr>
          <p:nvPr>
            <p:ph type="body" idx="1"/>
            <p:custDataLst>
              <p:tags r:id="rId1"/>
            </p:custDataLst>
          </p:nvPr>
        </p:nvSpPr>
        <p:spPr>
          <a:noFill/>
        </p:spPr>
        <p:txBody>
          <a:bodyPr/>
          <a:lstStyle/>
          <a:p>
            <a:r>
              <a:rPr lang="en-US" smtClean="0"/>
              <a:t>A </a:t>
            </a:r>
            <a:r>
              <a:rPr lang="hu-HU" smtClean="0"/>
              <a:t>b</a:t>
            </a:r>
            <a:r>
              <a:rPr lang="en-US" smtClean="0"/>
              <a:t>lock may be dynamic and place the ball directly into the court. In the case shown in the video the ball was blocked within the attackers’ playing space. It was legal because after the poor reception by the Red team the ball was directed into the Blue team’s space and there was no other Red team player close enough to the ball and about to play it.</a:t>
            </a:r>
            <a:endParaRPr lang="pl-PL" smtClean="0"/>
          </a:p>
        </p:txBody>
      </p:sp>
      <p:sp>
        <p:nvSpPr>
          <p:cNvPr id="31748" name="Dia számának helye 3"/>
          <p:cNvSpPr>
            <a:spLocks noGrp="1"/>
          </p:cNvSpPr>
          <p:nvPr>
            <p:ph type="sldNum" sz="quarter" idx="5"/>
          </p:nvPr>
        </p:nvSpPr>
        <p:spPr>
          <a:ln>
            <a:miter lim="800000"/>
            <a:headEnd/>
            <a:tailEnd/>
          </a:ln>
        </p:spPr>
        <p:txBody>
          <a:bodyPr/>
          <a:lstStyle/>
          <a:p>
            <a:pPr>
              <a:defRPr/>
            </a:pPr>
            <a:fld id="{2CF31982-767E-4663-83A8-BE0CEE32D3C0}" type="slidenum">
              <a:rPr lang="en-US" smtClean="0">
                <a:latin typeface="Times" pitchFamily="18" charset="0"/>
              </a:rPr>
              <a:pPr>
                <a:defRPr/>
              </a:pPr>
              <a:t>8</a:t>
            </a:fld>
            <a:endParaRPr 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kép helye 1"/>
          <p:cNvSpPr>
            <a:spLocks noGrp="1" noRot="1" noChangeAspect="1" noTextEdit="1"/>
          </p:cNvSpPr>
          <p:nvPr>
            <p:ph type="sldImg"/>
          </p:nvPr>
        </p:nvSpPr>
        <p:spPr>
          <a:ln/>
        </p:spPr>
      </p:sp>
      <p:sp>
        <p:nvSpPr>
          <p:cNvPr id="41987" name="Jegyzetek helye 2"/>
          <p:cNvSpPr>
            <a:spLocks noGrp="1"/>
          </p:cNvSpPr>
          <p:nvPr>
            <p:ph type="body" idx="1"/>
            <p:custDataLst>
              <p:tags r:id="rId1"/>
            </p:custDataLst>
          </p:nvPr>
        </p:nvSpPr>
        <p:spPr>
          <a:noFill/>
        </p:spPr>
        <p:txBody>
          <a:bodyPr/>
          <a:lstStyle/>
          <a:p>
            <a:r>
              <a:rPr lang="en-US" smtClean="0"/>
              <a:t>There is another principle concerning play above the net that is worth remembering: whenever opponents touch each other above the net, unless it occurs exactly above the plane of the net, there is a fault committed by the player reaching beyond the net. The physical touch over a team’s court above the net always interferes with player’s action such as setting, tipping or blocking. The fault is committed by the player reaching into the opponent’s space. </a:t>
            </a:r>
            <a:endParaRPr lang="hu-HU" smtClean="0"/>
          </a:p>
          <a:p>
            <a:r>
              <a:rPr lang="en-US" smtClean="0"/>
              <a:t>  In case the contact between two opponents happens exactly above the net plane, there is no fault because none of the players reached beyond the net. It is similar to prolonged contact with the ball by two opponents.</a:t>
            </a:r>
            <a:endParaRPr lang="hu-HU" smtClean="0"/>
          </a:p>
        </p:txBody>
      </p:sp>
      <p:sp>
        <p:nvSpPr>
          <p:cNvPr id="32772" name="Dia számának helye 3"/>
          <p:cNvSpPr>
            <a:spLocks noGrp="1"/>
          </p:cNvSpPr>
          <p:nvPr>
            <p:ph type="sldNum" sz="quarter" idx="5"/>
          </p:nvPr>
        </p:nvSpPr>
        <p:spPr>
          <a:ln>
            <a:miter lim="800000"/>
            <a:headEnd/>
            <a:tailEnd/>
          </a:ln>
        </p:spPr>
        <p:txBody>
          <a:bodyPr/>
          <a:lstStyle/>
          <a:p>
            <a:pPr>
              <a:defRPr/>
            </a:pPr>
            <a:fld id="{149D4D23-FD65-45ED-BEEC-7C5C3B954B60}" type="slidenum">
              <a:rPr lang="en-US" smtClean="0">
                <a:latin typeface="Times" pitchFamily="18" charset="0"/>
              </a:rPr>
              <a:pPr>
                <a:defRPr/>
              </a:pPr>
              <a:t>9</a:t>
            </a:fld>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blue.jpg                                                       005F9316Marco_G5                       BE753FAD:"/>
          <p:cNvPicPr>
            <a:picLocks noChangeAspect="1" noChangeArrowheads="1"/>
          </p:cNvPicPr>
          <p:nvPr userDrawn="1"/>
        </p:nvPicPr>
        <p:blipFill>
          <a:blip r:embed="rId2" cstate="print"/>
          <a:srcRect/>
          <a:stretch>
            <a:fillRect/>
          </a:stretch>
        </p:blipFill>
        <p:spPr bwMode="auto">
          <a:xfrm>
            <a:off x="-4763" y="0"/>
            <a:ext cx="10699751" cy="7564438"/>
          </a:xfrm>
          <a:prstGeom prst="rect">
            <a:avLst/>
          </a:prstGeom>
          <a:noFill/>
          <a:ln w="9525">
            <a:noFill/>
            <a:miter lim="800000"/>
            <a:headEnd/>
            <a:tailEnd/>
          </a:ln>
        </p:spPr>
      </p:pic>
      <p:sp>
        <p:nvSpPr>
          <p:cNvPr id="6159" name="Rectangle 15"/>
          <p:cNvSpPr>
            <a:spLocks noGrp="1" noChangeArrowheads="1"/>
          </p:cNvSpPr>
          <p:nvPr>
            <p:ph type="ctrTitle"/>
          </p:nvPr>
        </p:nvSpPr>
        <p:spPr>
          <a:xfrm>
            <a:off x="1143000" y="1524000"/>
            <a:ext cx="8534400" cy="2162175"/>
          </a:xfrm>
        </p:spPr>
        <p:txBody>
          <a:bodyPr anchor="b"/>
          <a:lstStyle>
            <a:lvl1pPr>
              <a:defRPr sz="4000">
                <a:solidFill>
                  <a:schemeClr val="bg1"/>
                </a:solidFill>
              </a:defRPr>
            </a:lvl1pPr>
          </a:lstStyle>
          <a:p>
            <a:r>
              <a:rPr lang="de-DE"/>
              <a:t>Mastertitelformat bearbeiten</a:t>
            </a:r>
          </a:p>
        </p:txBody>
      </p:sp>
      <p:sp>
        <p:nvSpPr>
          <p:cNvPr id="6160" name="Rectangle 16"/>
          <p:cNvSpPr>
            <a:spLocks noGrp="1" noChangeArrowheads="1"/>
          </p:cNvSpPr>
          <p:nvPr>
            <p:ph type="subTitle" sz="quarter" idx="1"/>
          </p:nvPr>
        </p:nvSpPr>
        <p:spPr>
          <a:xfrm>
            <a:off x="1143000" y="3810000"/>
            <a:ext cx="8534400" cy="2438400"/>
          </a:xfrm>
        </p:spPr>
        <p:txBody>
          <a:bodyPr/>
          <a:lstStyle>
            <a:lvl1pPr marL="0" indent="0">
              <a:buFontTx/>
              <a:buNone/>
              <a:defRPr sz="3000">
                <a:solidFill>
                  <a:schemeClr val="bg1"/>
                </a:solidFill>
              </a:defRPr>
            </a:lvl1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6650" y="1676400"/>
            <a:ext cx="2114550" cy="4953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1676400"/>
            <a:ext cx="61912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2438400"/>
            <a:ext cx="4152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2438400"/>
            <a:ext cx="41529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18662"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3" descr=" white.jpg                                                      005F9316Marco_G5                       BE753FAD:"/>
          <p:cNvPicPr>
            <a:picLocks noChangeAspect="1" noChangeArrowheads="1"/>
          </p:cNvPicPr>
          <p:nvPr/>
        </p:nvPicPr>
        <p:blipFill>
          <a:blip r:embed="rId13" cstate="print"/>
          <a:srcRect/>
          <a:stretch>
            <a:fillRect/>
          </a:stretch>
        </p:blipFill>
        <p:spPr bwMode="auto">
          <a:xfrm>
            <a:off x="-4763" y="0"/>
            <a:ext cx="10699751" cy="7564438"/>
          </a:xfrm>
          <a:prstGeom prst="rect">
            <a:avLst/>
          </a:prstGeom>
          <a:noFill/>
          <a:ln w="9525">
            <a:noFill/>
            <a:miter lim="800000"/>
            <a:headEnd/>
            <a:tailEnd/>
          </a:ln>
        </p:spPr>
      </p:pic>
      <p:sp>
        <p:nvSpPr>
          <p:cNvPr id="11267" name="Rectangle 24"/>
          <p:cNvSpPr>
            <a:spLocks noGrp="1" noChangeArrowheads="1"/>
          </p:cNvSpPr>
          <p:nvPr>
            <p:ph type="title"/>
          </p:nvPr>
        </p:nvSpPr>
        <p:spPr bwMode="auto">
          <a:xfrm>
            <a:off x="1143000" y="1676400"/>
            <a:ext cx="8458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11268" name="Rectangle 25"/>
          <p:cNvSpPr>
            <a:spLocks noGrp="1" noChangeArrowheads="1"/>
          </p:cNvSpPr>
          <p:nvPr>
            <p:ph type="body" idx="1"/>
          </p:nvPr>
        </p:nvSpPr>
        <p:spPr bwMode="auto">
          <a:xfrm>
            <a:off x="1143000" y="2438400"/>
            <a:ext cx="8458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iming>
    <p:tnLst>
      <p:par>
        <p:cTn id="1" dur="indefinite" restart="never" nodeType="tmRoot"/>
      </p:par>
    </p:tnLst>
  </p:timing>
  <p:txStyles>
    <p:titleStyle>
      <a:lvl1pPr algn="l" defTabSz="1042988" rtl="0" eaLnBrk="0" fontAlgn="base" hangingPunct="0">
        <a:spcBef>
          <a:spcPct val="0"/>
        </a:spcBef>
        <a:spcAft>
          <a:spcPct val="0"/>
        </a:spcAft>
        <a:defRPr sz="3200" b="1">
          <a:solidFill>
            <a:schemeClr val="tx2"/>
          </a:solidFill>
          <a:latin typeface="+mj-lt"/>
          <a:ea typeface="+mj-ea"/>
          <a:cs typeface="+mj-cs"/>
        </a:defRPr>
      </a:lvl1pPr>
      <a:lvl2pPr algn="l" defTabSz="1042988" rtl="0" eaLnBrk="0" fontAlgn="base" hangingPunct="0">
        <a:spcBef>
          <a:spcPct val="0"/>
        </a:spcBef>
        <a:spcAft>
          <a:spcPct val="0"/>
        </a:spcAft>
        <a:defRPr sz="3200" b="1">
          <a:solidFill>
            <a:schemeClr val="tx2"/>
          </a:solidFill>
          <a:latin typeface="Arial" charset="0"/>
        </a:defRPr>
      </a:lvl2pPr>
      <a:lvl3pPr algn="l" defTabSz="1042988" rtl="0" eaLnBrk="0" fontAlgn="base" hangingPunct="0">
        <a:spcBef>
          <a:spcPct val="0"/>
        </a:spcBef>
        <a:spcAft>
          <a:spcPct val="0"/>
        </a:spcAft>
        <a:defRPr sz="3200" b="1">
          <a:solidFill>
            <a:schemeClr val="tx2"/>
          </a:solidFill>
          <a:latin typeface="Arial" charset="0"/>
        </a:defRPr>
      </a:lvl3pPr>
      <a:lvl4pPr algn="l" defTabSz="1042988" rtl="0" eaLnBrk="0" fontAlgn="base" hangingPunct="0">
        <a:spcBef>
          <a:spcPct val="0"/>
        </a:spcBef>
        <a:spcAft>
          <a:spcPct val="0"/>
        </a:spcAft>
        <a:defRPr sz="3200" b="1">
          <a:solidFill>
            <a:schemeClr val="tx2"/>
          </a:solidFill>
          <a:latin typeface="Arial" charset="0"/>
        </a:defRPr>
      </a:lvl4pPr>
      <a:lvl5pPr algn="l" defTabSz="1042988" rtl="0" eaLnBrk="0" fontAlgn="base" hangingPunct="0">
        <a:spcBef>
          <a:spcPct val="0"/>
        </a:spcBef>
        <a:spcAft>
          <a:spcPct val="0"/>
        </a:spcAft>
        <a:defRPr sz="3200" b="1">
          <a:solidFill>
            <a:schemeClr val="tx2"/>
          </a:solidFill>
          <a:latin typeface="Arial" charset="0"/>
        </a:defRPr>
      </a:lvl5pPr>
      <a:lvl6pPr marL="457200" algn="l" defTabSz="1042988" rtl="0" fontAlgn="base">
        <a:spcBef>
          <a:spcPct val="0"/>
        </a:spcBef>
        <a:spcAft>
          <a:spcPct val="0"/>
        </a:spcAft>
        <a:defRPr sz="3200" b="1">
          <a:solidFill>
            <a:schemeClr val="tx2"/>
          </a:solidFill>
          <a:latin typeface="Arial" charset="0"/>
        </a:defRPr>
      </a:lvl6pPr>
      <a:lvl7pPr marL="914400" algn="l" defTabSz="1042988" rtl="0" fontAlgn="base">
        <a:spcBef>
          <a:spcPct val="0"/>
        </a:spcBef>
        <a:spcAft>
          <a:spcPct val="0"/>
        </a:spcAft>
        <a:defRPr sz="3200" b="1">
          <a:solidFill>
            <a:schemeClr val="tx2"/>
          </a:solidFill>
          <a:latin typeface="Arial" charset="0"/>
        </a:defRPr>
      </a:lvl7pPr>
      <a:lvl8pPr marL="1371600" algn="l" defTabSz="1042988" rtl="0" fontAlgn="base">
        <a:spcBef>
          <a:spcPct val="0"/>
        </a:spcBef>
        <a:spcAft>
          <a:spcPct val="0"/>
        </a:spcAft>
        <a:defRPr sz="3200" b="1">
          <a:solidFill>
            <a:schemeClr val="tx2"/>
          </a:solidFill>
          <a:latin typeface="Arial" charset="0"/>
        </a:defRPr>
      </a:lvl8pPr>
      <a:lvl9pPr marL="1828800" algn="l" defTabSz="1042988" rtl="0" fontAlgn="base">
        <a:spcBef>
          <a:spcPct val="0"/>
        </a:spcBef>
        <a:spcAft>
          <a:spcPct val="0"/>
        </a:spcAft>
        <a:defRPr sz="3200" b="1">
          <a:solidFill>
            <a:schemeClr val="tx2"/>
          </a:solidFill>
          <a:latin typeface="Arial" charset="0"/>
        </a:defRPr>
      </a:lvl9pPr>
    </p:titleStyle>
    <p:bodyStyle>
      <a:lvl1pPr marL="390525" indent="-390525" algn="l" defTabSz="1042988" rtl="0" eaLnBrk="0" fontAlgn="base" hangingPunct="0">
        <a:spcBef>
          <a:spcPct val="20000"/>
        </a:spcBef>
        <a:spcAft>
          <a:spcPct val="0"/>
        </a:spcAft>
        <a:buChar char="•"/>
        <a:defRPr sz="2800">
          <a:solidFill>
            <a:schemeClr val="tx1"/>
          </a:solidFill>
          <a:latin typeface="+mn-lt"/>
          <a:ea typeface="+mn-ea"/>
          <a:cs typeface="+mn-cs"/>
        </a:defRPr>
      </a:lvl1pPr>
      <a:lvl2pPr marL="847725" indent="-327025" algn="l" defTabSz="1042988" rtl="0" eaLnBrk="0" fontAlgn="base" hangingPunct="0">
        <a:spcBef>
          <a:spcPct val="20000"/>
        </a:spcBef>
        <a:spcAft>
          <a:spcPct val="0"/>
        </a:spcAft>
        <a:buChar char="–"/>
        <a:defRPr sz="2400">
          <a:solidFill>
            <a:schemeClr val="tx1"/>
          </a:solidFill>
          <a:latin typeface="+mn-lt"/>
        </a:defRPr>
      </a:lvl2pPr>
      <a:lvl3pPr marL="1303338" indent="-260350" algn="l" defTabSz="1042988" rtl="0" eaLnBrk="0" fontAlgn="base" hangingPunct="0">
        <a:spcBef>
          <a:spcPct val="20000"/>
        </a:spcBef>
        <a:spcAft>
          <a:spcPct val="0"/>
        </a:spcAft>
        <a:buChar char="•"/>
        <a:defRPr sz="2000">
          <a:solidFill>
            <a:schemeClr val="tx1"/>
          </a:solidFill>
          <a:latin typeface="+mn-lt"/>
        </a:defRPr>
      </a:lvl3pPr>
      <a:lvl4pPr marL="1825625" indent="-261938" algn="l" defTabSz="1042988" rtl="0" eaLnBrk="0" fontAlgn="base" hangingPunct="0">
        <a:spcBef>
          <a:spcPct val="20000"/>
        </a:spcBef>
        <a:spcAft>
          <a:spcPct val="0"/>
        </a:spcAft>
        <a:buChar char="–"/>
        <a:defRPr>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control" Target="../activeX/activeX4.xml"/><Relationship Id="rId2" Type="http://schemas.openxmlformats.org/officeDocument/2006/relationships/tags" Target="../tags/tag22.xml"/><Relationship Id="rId1" Type="http://schemas.openxmlformats.org/officeDocument/2006/relationships/vmlDrawing" Target="../drawings/vmlDrawing4.vml"/><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5.xml"/><Relationship Id="rId2" Type="http://schemas.openxmlformats.org/officeDocument/2006/relationships/tags" Target="../tags/tag28.xml"/><Relationship Id="rId1" Type="http://schemas.openxmlformats.org/officeDocument/2006/relationships/vmlDrawing" Target="../drawings/vmlDrawing5.vml"/><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6.xml"/><Relationship Id="rId2" Type="http://schemas.openxmlformats.org/officeDocument/2006/relationships/tags" Target="../tags/tag34.xml"/><Relationship Id="rId1" Type="http://schemas.openxmlformats.org/officeDocument/2006/relationships/vmlDrawing" Target="../drawings/vmlDrawing6.vml"/><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control" Target="../activeX/activeX7.xml"/><Relationship Id="rId2" Type="http://schemas.openxmlformats.org/officeDocument/2006/relationships/tags" Target="../tags/tag38.xml"/><Relationship Id="rId1" Type="http://schemas.openxmlformats.org/officeDocument/2006/relationships/vmlDrawing" Target="../drawings/vmlDrawing7.v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control" Target="../activeX/activeX8.xml"/><Relationship Id="rId2" Type="http://schemas.openxmlformats.org/officeDocument/2006/relationships/tags" Target="../tags/tag46.xml"/><Relationship Id="rId1" Type="http://schemas.openxmlformats.org/officeDocument/2006/relationships/vmlDrawing" Target="../drawings/vmlDrawing8.vml"/><Relationship Id="rId5" Type="http://schemas.openxmlformats.org/officeDocument/2006/relationships/notesSlide" Target="../notesSlides/notesSlide23.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ntrol" Target="../activeX/activeX9.xml"/><Relationship Id="rId2" Type="http://schemas.openxmlformats.org/officeDocument/2006/relationships/tags" Target="../tags/tag48.xml"/><Relationship Id="rId1" Type="http://schemas.openxmlformats.org/officeDocument/2006/relationships/vmlDrawing" Target="../drawings/vmlDrawing9.vml"/><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control" Target="../activeX/activeX10.xml"/><Relationship Id="rId2" Type="http://schemas.openxmlformats.org/officeDocument/2006/relationships/tags" Target="../tags/tag52.xml"/><Relationship Id="rId1" Type="http://schemas.openxmlformats.org/officeDocument/2006/relationships/vmlDrawing" Target="../drawings/vmlDrawing10.v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8.xml"/><Relationship Id="rId1" Type="http://schemas.openxmlformats.org/officeDocument/2006/relationships/vmlDrawing" Target="../drawings/vmlDrawing2.v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tags" Target="../tags/tag16.xml"/><Relationship Id="rId1" Type="http://schemas.openxmlformats.org/officeDocument/2006/relationships/vmlDrawing" Target="../drawings/vmlDrawing3.vml"/><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384300" y="3276600"/>
            <a:ext cx="7993063" cy="1009650"/>
          </a:xfrm>
        </p:spPr>
        <p:txBody>
          <a:bodyPr anchor="ctr"/>
          <a:lstStyle/>
          <a:p>
            <a:pPr algn="ctr" eaLnBrk="1" hangingPunct="1">
              <a:defRPr/>
            </a:pPr>
            <a:r>
              <a:rPr lang="pl-PL" sz="3600" b="1" cap="all" dirty="0" smtClean="0"/>
              <a:t>Play </a:t>
            </a:r>
            <a:r>
              <a:rPr lang="pl-PL" sz="3600" b="1" cap="all" dirty="0" err="1" smtClean="0"/>
              <a:t>close</a:t>
            </a:r>
            <a:r>
              <a:rPr lang="pl-PL" sz="3600" b="1" cap="all" dirty="0" smtClean="0"/>
              <a:t> to </a:t>
            </a:r>
            <a:r>
              <a:rPr lang="pl-PL" sz="3600" b="1" cap="all" dirty="0" err="1" smtClean="0"/>
              <a:t>the</a:t>
            </a:r>
            <a:r>
              <a:rPr lang="pl-PL" sz="3600" b="1" cap="all" dirty="0" smtClean="0"/>
              <a:t> net</a:t>
            </a:r>
          </a:p>
        </p:txBody>
      </p:sp>
      <p:sp>
        <p:nvSpPr>
          <p:cNvPr id="5" name="Rectangle 3"/>
          <p:cNvSpPr txBox="1">
            <a:spLocks noChangeArrowheads="1"/>
          </p:cNvSpPr>
          <p:nvPr/>
        </p:nvSpPr>
        <p:spPr bwMode="auto">
          <a:xfrm>
            <a:off x="3616325" y="2268538"/>
            <a:ext cx="3986213" cy="936625"/>
          </a:xfrm>
          <a:prstGeom prst="rect">
            <a:avLst/>
          </a:prstGeom>
          <a:noFill/>
          <a:ln w="9525">
            <a:noFill/>
            <a:miter lim="800000"/>
            <a:headEnd/>
            <a:tailEnd/>
          </a:ln>
        </p:spPr>
        <p:txBody>
          <a:bodyPr anchor="ctr"/>
          <a:lstStyle/>
          <a:p>
            <a:pPr algn="ctr" defTabSz="1042988">
              <a:spcBef>
                <a:spcPct val="20000"/>
              </a:spcBef>
              <a:defRPr/>
            </a:pPr>
            <a:r>
              <a:rPr lang="hu-HU" sz="3600" b="1" kern="0" dirty="0">
                <a:solidFill>
                  <a:schemeClr val="bg1"/>
                </a:solidFill>
                <a:latin typeface="+mn-lt"/>
                <a:cs typeface="+mn-cs"/>
              </a:rPr>
              <a:t>MTM 2015</a:t>
            </a:r>
            <a:endParaRPr lang="fr-FR" sz="3600" b="1" kern="0" dirty="0">
              <a:solidFill>
                <a:schemeClr val="bg1"/>
              </a:solidFill>
              <a:latin typeface="+mn-lt"/>
              <a:cs typeface="+mn-cs"/>
            </a:endParaRPr>
          </a:p>
        </p:txBody>
      </p:sp>
      <p:sp>
        <p:nvSpPr>
          <p:cNvPr id="4" name="Prostokąt 3"/>
          <p:cNvSpPr/>
          <p:nvPr/>
        </p:nvSpPr>
        <p:spPr>
          <a:xfrm>
            <a:off x="2500313" y="4429125"/>
            <a:ext cx="5776912" cy="646113"/>
          </a:xfrm>
          <a:prstGeom prst="rect">
            <a:avLst/>
          </a:prstGeom>
        </p:spPr>
        <p:txBody>
          <a:bodyPr wrap="none">
            <a:spAutoFit/>
          </a:bodyPr>
          <a:lstStyle/>
          <a:p>
            <a:pPr algn="ctr">
              <a:defRPr/>
            </a:pPr>
            <a:r>
              <a:rPr lang="pl-PL" sz="3600" b="1" cap="all" dirty="0">
                <a:solidFill>
                  <a:schemeClr val="bg1"/>
                </a:solidFill>
                <a:latin typeface="+mn-lt"/>
                <a:cs typeface="+mn-cs"/>
              </a:rPr>
              <a:t>PART 1. ABOVE </a:t>
            </a:r>
            <a:r>
              <a:rPr lang="pl-PL" sz="3600" b="1" cap="all" dirty="0" err="1">
                <a:solidFill>
                  <a:schemeClr val="bg1"/>
                </a:solidFill>
                <a:latin typeface="+mn-lt"/>
                <a:cs typeface="+mn-cs"/>
              </a:rPr>
              <a:t>the</a:t>
            </a:r>
            <a:r>
              <a:rPr lang="pl-PL" sz="3600" b="1" cap="all" dirty="0">
                <a:solidFill>
                  <a:schemeClr val="bg1"/>
                </a:solidFill>
                <a:latin typeface="+mn-lt"/>
                <a:cs typeface="+mn-cs"/>
              </a:rPr>
              <a:t> net</a:t>
            </a:r>
            <a:endParaRPr lang="fr-FR" sz="3600" b="1" cap="all" dirty="0" err="1">
              <a:solidFill>
                <a:schemeClr val="bg1"/>
              </a:solidFill>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384300" y="3276600"/>
            <a:ext cx="7993063" cy="1009650"/>
          </a:xfrm>
        </p:spPr>
        <p:txBody>
          <a:bodyPr anchor="ctr"/>
          <a:lstStyle/>
          <a:p>
            <a:pPr algn="ctr" eaLnBrk="1" hangingPunct="1">
              <a:defRPr/>
            </a:pPr>
            <a:r>
              <a:rPr lang="pl-PL" sz="3600" b="1" cap="all" dirty="0" smtClean="0"/>
              <a:t>Play </a:t>
            </a:r>
            <a:r>
              <a:rPr lang="pl-PL" sz="3600" b="1" cap="all" dirty="0" err="1" smtClean="0"/>
              <a:t>close</a:t>
            </a:r>
            <a:r>
              <a:rPr lang="pl-PL" sz="3600" b="1" cap="all" dirty="0" smtClean="0"/>
              <a:t> to </a:t>
            </a:r>
            <a:r>
              <a:rPr lang="pl-PL" sz="3600" b="1" cap="all" dirty="0" err="1" smtClean="0"/>
              <a:t>the</a:t>
            </a:r>
            <a:r>
              <a:rPr lang="pl-PL" sz="3600" b="1" cap="all" dirty="0" smtClean="0"/>
              <a:t> net</a:t>
            </a:r>
          </a:p>
        </p:txBody>
      </p:sp>
      <p:sp>
        <p:nvSpPr>
          <p:cNvPr id="5" name="Rectangle 3"/>
          <p:cNvSpPr txBox="1">
            <a:spLocks noChangeArrowheads="1"/>
          </p:cNvSpPr>
          <p:nvPr/>
        </p:nvSpPr>
        <p:spPr bwMode="auto">
          <a:xfrm>
            <a:off x="3616325" y="2268538"/>
            <a:ext cx="3986213" cy="936625"/>
          </a:xfrm>
          <a:prstGeom prst="rect">
            <a:avLst/>
          </a:prstGeom>
          <a:noFill/>
          <a:ln w="9525">
            <a:noFill/>
            <a:miter lim="800000"/>
            <a:headEnd/>
            <a:tailEnd/>
          </a:ln>
        </p:spPr>
        <p:txBody>
          <a:bodyPr anchor="ctr"/>
          <a:lstStyle/>
          <a:p>
            <a:pPr algn="ctr" defTabSz="1042988">
              <a:spcBef>
                <a:spcPct val="20000"/>
              </a:spcBef>
              <a:defRPr/>
            </a:pPr>
            <a:r>
              <a:rPr lang="hu-HU" sz="3600" b="1" kern="0" dirty="0">
                <a:solidFill>
                  <a:schemeClr val="bg1"/>
                </a:solidFill>
                <a:latin typeface="+mn-lt"/>
                <a:cs typeface="+mn-cs"/>
              </a:rPr>
              <a:t>MTM 2015</a:t>
            </a:r>
            <a:endParaRPr lang="fr-FR" sz="3600" b="1" kern="0" dirty="0">
              <a:solidFill>
                <a:schemeClr val="bg1"/>
              </a:solidFill>
              <a:latin typeface="+mn-lt"/>
              <a:cs typeface="+mn-cs"/>
            </a:endParaRPr>
          </a:p>
        </p:txBody>
      </p:sp>
      <p:sp>
        <p:nvSpPr>
          <p:cNvPr id="4" name="Prostokąt 3"/>
          <p:cNvSpPr/>
          <p:nvPr/>
        </p:nvSpPr>
        <p:spPr>
          <a:xfrm>
            <a:off x="3030538" y="4429125"/>
            <a:ext cx="4716462" cy="646113"/>
          </a:xfrm>
          <a:prstGeom prst="rect">
            <a:avLst/>
          </a:prstGeom>
        </p:spPr>
        <p:txBody>
          <a:bodyPr wrap="none">
            <a:spAutoFit/>
          </a:bodyPr>
          <a:lstStyle/>
          <a:p>
            <a:pPr algn="ctr">
              <a:defRPr/>
            </a:pPr>
            <a:r>
              <a:rPr lang="pl-PL" sz="3600" b="1" cap="all" dirty="0">
                <a:solidFill>
                  <a:schemeClr val="bg1"/>
                </a:solidFill>
                <a:latin typeface="+mn-lt"/>
                <a:cs typeface="+mn-cs"/>
              </a:rPr>
              <a:t>PART 2. AT </a:t>
            </a:r>
            <a:r>
              <a:rPr lang="pl-PL" sz="3600" b="1" cap="all" dirty="0" err="1">
                <a:solidFill>
                  <a:schemeClr val="bg1"/>
                </a:solidFill>
                <a:latin typeface="+mn-lt"/>
                <a:cs typeface="+mn-cs"/>
              </a:rPr>
              <a:t>the</a:t>
            </a:r>
            <a:r>
              <a:rPr lang="pl-PL" sz="3600" b="1" cap="all" dirty="0">
                <a:solidFill>
                  <a:schemeClr val="bg1"/>
                </a:solidFill>
                <a:latin typeface="+mn-lt"/>
                <a:cs typeface="+mn-cs"/>
              </a:rPr>
              <a:t> net</a:t>
            </a:r>
            <a:endParaRPr lang="fr-FR" sz="3600" b="1" cap="all" dirty="0" err="1">
              <a:solidFill>
                <a:schemeClr val="bg1"/>
              </a:solidFill>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2"/>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err="1">
                <a:latin typeface="Arial" charset="0"/>
              </a:rPr>
              <a:t>Is</a:t>
            </a:r>
            <a:r>
              <a:rPr lang="pl-PL" b="1" cap="all" dirty="0">
                <a:latin typeface="Arial" charset="0"/>
              </a:rPr>
              <a:t> </a:t>
            </a:r>
            <a:r>
              <a:rPr lang="pl-PL" b="1" cap="all" dirty="0" err="1">
                <a:latin typeface="Arial" charset="0"/>
              </a:rPr>
              <a:t>there</a:t>
            </a:r>
            <a:r>
              <a:rPr lang="pl-PL" b="1" cap="all" dirty="0">
                <a:latin typeface="Arial" charset="0"/>
              </a:rPr>
              <a:t> a </a:t>
            </a:r>
            <a:r>
              <a:rPr lang="pl-PL" b="1" cap="all" dirty="0" err="1">
                <a:latin typeface="Arial" charset="0"/>
              </a:rPr>
              <a:t>fault</a:t>
            </a:r>
            <a:r>
              <a:rPr lang="pl-PL" b="1" cap="all" dirty="0">
                <a:latin typeface="Arial" charset="0"/>
              </a:rPr>
              <a:t>?</a:t>
            </a:r>
            <a:endParaRPr lang="en-US" b="1" cap="all" dirty="0">
              <a:latin typeface="Arial" charset="0"/>
            </a:endParaRPr>
          </a:p>
        </p:txBody>
      </p:sp>
      <p:sp>
        <p:nvSpPr>
          <p:cNvPr id="3" name="Szövegdoboz 2"/>
          <p:cNvSpPr txBox="1">
            <a:spLocks noChangeArrowheads="1"/>
          </p:cNvSpPr>
          <p:nvPr/>
        </p:nvSpPr>
        <p:spPr bwMode="auto">
          <a:xfrm>
            <a:off x="879475" y="7094538"/>
            <a:ext cx="2808288" cy="460375"/>
          </a:xfrm>
          <a:prstGeom prst="rect">
            <a:avLst/>
          </a:prstGeom>
          <a:noFill/>
          <a:ln w="9525">
            <a:noFill/>
            <a:miter lim="800000"/>
            <a:headEnd/>
            <a:tailEnd/>
          </a:ln>
        </p:spPr>
        <p:txBody>
          <a:bodyPr>
            <a:spAutoFit/>
          </a:bodyPr>
          <a:lstStyle/>
          <a:p>
            <a:r>
              <a:rPr lang="hu-HU"/>
              <a:t>  </a:t>
            </a:r>
          </a:p>
        </p:txBody>
      </p:sp>
    </p:spTree>
    <p:custDataLst>
      <p:tags r:id="rId2"/>
    </p:custDataLst>
    <p:controls>
      <p:control spid="4098" name="s3df838df4fd48b99ab00107ae6b3877" r:id="rId3" imgW="9793067" imgH="5504762"/>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9432925" cy="3416300"/>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FIVB Congress in 2014</a:t>
            </a:r>
            <a:r>
              <a:rPr lang="hu-HU" dirty="0">
                <a:latin typeface="+mn-lt"/>
                <a:cs typeface="+mn-cs"/>
              </a:rPr>
              <a:t>:</a:t>
            </a:r>
          </a:p>
          <a:p>
            <a:pPr marL="725488" lvl="1" algn="just" eaLnBrk="0" hangingPunct="0">
              <a:lnSpc>
                <a:spcPct val="150000"/>
              </a:lnSpc>
              <a:defRPr/>
            </a:pPr>
            <a:r>
              <a:rPr lang="hu-HU" dirty="0" err="1">
                <a:latin typeface="+mn-lt"/>
                <a:cs typeface="+mn-cs"/>
              </a:rPr>
              <a:t>Rule</a:t>
            </a:r>
            <a:r>
              <a:rPr lang="hu-HU" dirty="0">
                <a:latin typeface="+mn-lt"/>
                <a:cs typeface="+mn-cs"/>
              </a:rPr>
              <a:t> </a:t>
            </a:r>
            <a:r>
              <a:rPr lang="en-US" dirty="0">
                <a:latin typeface="+mn-lt"/>
                <a:cs typeface="+mn-cs"/>
              </a:rPr>
              <a:t>11.3.1</a:t>
            </a:r>
            <a:endParaRPr lang="hu-HU" dirty="0">
              <a:latin typeface="+mn-lt"/>
              <a:cs typeface="+mn-cs"/>
            </a:endParaRPr>
          </a:p>
          <a:p>
            <a:pPr marL="725488" lvl="1" algn="just" eaLnBrk="0" hangingPunct="0">
              <a:lnSpc>
                <a:spcPct val="150000"/>
              </a:lnSpc>
              <a:defRPr/>
            </a:pPr>
            <a:r>
              <a:rPr lang="en-US" dirty="0">
                <a:latin typeface="+mn-lt"/>
                <a:cs typeface="+mn-cs"/>
              </a:rPr>
              <a:t>Contact with the net by a player between the antennae, during the action of playing the ball, is a fault.</a:t>
            </a:r>
            <a:endParaRPr lang="pl-PL" dirty="0" err="1">
              <a:latin typeface="+mn-lt"/>
              <a:cs typeface="+mn-cs"/>
            </a:endParaRPr>
          </a:p>
          <a:p>
            <a:pPr marL="725488" lvl="1" algn="just" eaLnBrk="0" hangingPunct="0">
              <a:lnSpc>
                <a:spcPct val="150000"/>
              </a:lnSpc>
              <a:defRPr/>
            </a:pPr>
            <a:r>
              <a:rPr lang="en-US" dirty="0">
                <a:latin typeface="+mn-lt"/>
                <a:cs typeface="+mn-cs"/>
              </a:rPr>
              <a:t>The action of playing the ball includes (among others) take-off, hit (or attempt) and landing. </a:t>
            </a: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MAIN RULES FOR NET TOUCH</a:t>
            </a:r>
            <a:endParaRPr lang="en-US" b="1" cap="all"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519113" y="1333500"/>
            <a:ext cx="9937750" cy="1754188"/>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err="1">
                <a:latin typeface="+mn-lt"/>
                <a:cs typeface="+mn-cs"/>
              </a:rPr>
              <a:t>Players may touch the post, ropes, or any other object outside the antennae, including the net itself, provided that it does not interfere with the play. (11.3.2)</a:t>
            </a: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MAIN RULES FOR NET TOUCH</a:t>
            </a:r>
            <a:endParaRPr lang="en-US" b="1" cap="all" dirty="0">
              <a:latin typeface="Arial" charset="0"/>
            </a:endParaRPr>
          </a:p>
        </p:txBody>
      </p:sp>
      <p:sp>
        <p:nvSpPr>
          <p:cNvPr id="4" name="Szövegdoboz 28"/>
          <p:cNvSpPr txBox="1">
            <a:spLocks noChangeArrowheads="1"/>
          </p:cNvSpPr>
          <p:nvPr/>
        </p:nvSpPr>
        <p:spPr bwMode="auto">
          <a:xfrm>
            <a:off x="519113" y="3060700"/>
            <a:ext cx="9937750" cy="4362450"/>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A player interferes with play by (amongst others):</a:t>
            </a:r>
            <a:endParaRPr lang="pl-PL" dirty="0">
              <a:latin typeface="+mn-lt"/>
              <a:cs typeface="+mn-cs"/>
            </a:endParaRPr>
          </a:p>
          <a:p>
            <a:pPr marL="725488" lvl="1" indent="-188913" algn="just" eaLnBrk="0" hangingPunct="0">
              <a:lnSpc>
                <a:spcPct val="150000"/>
              </a:lnSpc>
              <a:defRPr/>
            </a:pPr>
            <a:r>
              <a:rPr lang="en-US" sz="2300" dirty="0">
                <a:latin typeface="+mn-lt"/>
                <a:cs typeface="+mn-cs"/>
              </a:rPr>
              <a:t>- touching the net between the antennae or the antenna itself during his/her action of playing the ball, </a:t>
            </a:r>
            <a:endParaRPr lang="pl-PL" sz="2300" dirty="0">
              <a:latin typeface="+mn-lt"/>
              <a:cs typeface="+mn-cs"/>
            </a:endParaRPr>
          </a:p>
          <a:p>
            <a:pPr marL="725488" lvl="1" indent="-188913" algn="just" eaLnBrk="0" hangingPunct="0">
              <a:lnSpc>
                <a:spcPct val="150000"/>
              </a:lnSpc>
              <a:defRPr/>
            </a:pPr>
            <a:r>
              <a:rPr lang="en-US" sz="2300" dirty="0">
                <a:latin typeface="+mn-lt"/>
                <a:cs typeface="+mn-cs"/>
              </a:rPr>
              <a:t>- using the net between the antennae as a support or stabilizing aid</a:t>
            </a:r>
            <a:endParaRPr lang="pl-PL" sz="2300" dirty="0">
              <a:latin typeface="+mn-lt"/>
              <a:cs typeface="+mn-cs"/>
            </a:endParaRPr>
          </a:p>
          <a:p>
            <a:pPr marL="725488" lvl="1" indent="-188913" algn="just" eaLnBrk="0" hangingPunct="0">
              <a:lnSpc>
                <a:spcPct val="150000"/>
              </a:lnSpc>
              <a:defRPr/>
            </a:pPr>
            <a:r>
              <a:rPr lang="en-US" sz="2300" dirty="0">
                <a:latin typeface="+mn-lt"/>
                <a:cs typeface="+mn-cs"/>
              </a:rPr>
              <a:t>- creating an unfair advantage over the opponent by touching the net</a:t>
            </a:r>
            <a:endParaRPr lang="pl-PL" sz="2300" dirty="0">
              <a:latin typeface="+mn-lt"/>
              <a:cs typeface="+mn-cs"/>
            </a:endParaRPr>
          </a:p>
          <a:p>
            <a:pPr marL="725488" lvl="1" indent="-188913" algn="just" eaLnBrk="0" hangingPunct="0">
              <a:lnSpc>
                <a:spcPct val="150000"/>
              </a:lnSpc>
              <a:defRPr/>
            </a:pPr>
            <a:r>
              <a:rPr lang="en-US" sz="2300" dirty="0">
                <a:latin typeface="+mn-lt"/>
                <a:cs typeface="+mn-cs"/>
              </a:rPr>
              <a:t>- making actions which hinder an opponent’s legitimate attempt to play the ball</a:t>
            </a:r>
            <a:endParaRPr lang="pl-PL" sz="2300" dirty="0">
              <a:latin typeface="+mn-lt"/>
              <a:cs typeface="+mn-cs"/>
            </a:endParaRPr>
          </a:p>
          <a:p>
            <a:pPr marL="725488" lvl="1" indent="-188913" algn="just" eaLnBrk="0" hangingPunct="0">
              <a:lnSpc>
                <a:spcPct val="150000"/>
              </a:lnSpc>
              <a:defRPr/>
            </a:pPr>
            <a:r>
              <a:rPr lang="en-US" sz="2300" dirty="0">
                <a:latin typeface="+mn-lt"/>
                <a:cs typeface="+mn-cs"/>
              </a:rPr>
              <a:t>- catching/ holding on to the net.</a:t>
            </a:r>
            <a:endParaRPr lang="en-US" sz="2300" dirty="0" err="1">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9361488" cy="1754187"/>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Players close to the ball as it is played, or who are trying to play it, are considered in the action of playing the ball, even if no contact is made with the ball.</a:t>
            </a:r>
            <a:endParaRPr lang="pl-PL" dirty="0" err="1">
              <a:latin typeface="+mn-lt"/>
              <a:cs typeface="+mn-cs"/>
            </a:endParaRP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MAIN RULES FOR NET TOUCH</a:t>
            </a:r>
            <a:endParaRPr lang="en-US" b="1" cap="all" dirty="0">
              <a:latin typeface="Arial" charset="0"/>
            </a:endParaRPr>
          </a:p>
        </p:txBody>
      </p:sp>
      <p:sp>
        <p:nvSpPr>
          <p:cNvPr id="4" name="Szövegdoboz 28"/>
          <p:cNvSpPr txBox="1">
            <a:spLocks noChangeArrowheads="1"/>
          </p:cNvSpPr>
          <p:nvPr/>
        </p:nvSpPr>
        <p:spPr bwMode="auto">
          <a:xfrm>
            <a:off x="663575" y="3494088"/>
            <a:ext cx="3600450" cy="3416300"/>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However, touching the net outside the antenna is not to be considered </a:t>
            </a:r>
            <a:r>
              <a:rPr lang="hu-HU" dirty="0" err="1">
                <a:latin typeface="+mn-lt"/>
                <a:cs typeface="+mn-cs"/>
              </a:rPr>
              <a:t>as</a:t>
            </a:r>
            <a:r>
              <a:rPr lang="hu-HU" dirty="0">
                <a:latin typeface="+mn-lt"/>
                <a:cs typeface="+mn-cs"/>
              </a:rPr>
              <a:t> </a:t>
            </a:r>
            <a:r>
              <a:rPr lang="en-US" dirty="0">
                <a:latin typeface="+mn-lt"/>
                <a:cs typeface="+mn-cs"/>
              </a:rPr>
              <a:t>a fault, except for a case of assisted hit.</a:t>
            </a:r>
            <a:endParaRPr lang="pl-PL" dirty="0" err="1">
              <a:latin typeface="+mn-lt"/>
              <a:cs typeface="+mn-cs"/>
            </a:endParaRPr>
          </a:p>
        </p:txBody>
      </p:sp>
    </p:spTree>
    <p:custDataLst>
      <p:tags r:id="rId2"/>
    </p:custDataLst>
    <p:controls>
      <p:control spid="5123" name="s7002018321341f192dc6609a0818ec2" r:id="rId3" imgW="6144483" imgH="3454401"/>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9432925" cy="1131887"/>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Playing the ball includes (amongst others)  take-off, ball hit (or its attempt) and landing.</a:t>
            </a:r>
            <a:endParaRPr lang="en-US" dirty="0" err="1">
              <a:latin typeface="+mn-lt"/>
              <a:cs typeface="+mn-cs"/>
            </a:endParaRP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REFEREES’ DUTIES</a:t>
            </a:r>
            <a:endParaRPr lang="en-US" b="1" cap="all" dirty="0">
              <a:latin typeface="Arial" charset="0"/>
            </a:endParaRPr>
          </a:p>
        </p:txBody>
      </p:sp>
      <p:sp>
        <p:nvSpPr>
          <p:cNvPr id="5" name="Szövegdoboz 28"/>
          <p:cNvSpPr txBox="1">
            <a:spLocks noChangeArrowheads="1"/>
          </p:cNvSpPr>
          <p:nvPr/>
        </p:nvSpPr>
        <p:spPr bwMode="auto">
          <a:xfrm>
            <a:off x="663575" y="3349625"/>
            <a:ext cx="9432925" cy="1200150"/>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- 1st referee primarily is responsible for attacking team </a:t>
            </a:r>
          </a:p>
          <a:p>
            <a:pPr marL="268288" lvl="1" algn="just" eaLnBrk="0" hangingPunct="0">
              <a:lnSpc>
                <a:spcPct val="150000"/>
              </a:lnSpc>
              <a:defRPr/>
            </a:pPr>
            <a:r>
              <a:rPr lang="pl-PL" dirty="0">
                <a:latin typeface="+mn-lt"/>
                <a:cs typeface="+mn-cs"/>
              </a:rPr>
              <a:t>- 2nd referee for blocking team.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err="1">
                <a:latin typeface="Arial" charset="0"/>
              </a:rPr>
              <a:t>Intentional</a:t>
            </a:r>
            <a:r>
              <a:rPr lang="pl-PL" b="1" cap="all" dirty="0">
                <a:latin typeface="Arial" charset="0"/>
              </a:rPr>
              <a:t> </a:t>
            </a:r>
            <a:r>
              <a:rPr lang="pl-PL" b="1" cap="all" dirty="0" err="1">
                <a:latin typeface="Arial" charset="0"/>
              </a:rPr>
              <a:t>use</a:t>
            </a:r>
            <a:r>
              <a:rPr lang="pl-PL" b="1" cap="all" dirty="0">
                <a:latin typeface="Arial" charset="0"/>
              </a:rPr>
              <a:t> of </a:t>
            </a:r>
            <a:r>
              <a:rPr lang="pl-PL" b="1" cap="all" dirty="0" err="1">
                <a:latin typeface="Arial" charset="0"/>
              </a:rPr>
              <a:t>the</a:t>
            </a:r>
            <a:r>
              <a:rPr lang="pl-PL" b="1" cap="all" dirty="0">
                <a:latin typeface="Arial" charset="0"/>
              </a:rPr>
              <a:t> net</a:t>
            </a:r>
            <a:endParaRPr lang="en-US" b="1" cap="all" dirty="0">
              <a:latin typeface="Arial" charset="0"/>
            </a:endParaRPr>
          </a:p>
        </p:txBody>
      </p:sp>
      <p:sp>
        <p:nvSpPr>
          <p:cNvPr id="5" name="Szövegdoboz 4"/>
          <p:cNvSpPr txBox="1"/>
          <p:nvPr/>
        </p:nvSpPr>
        <p:spPr>
          <a:xfrm>
            <a:off x="952500" y="1549400"/>
            <a:ext cx="9217025" cy="2239963"/>
          </a:xfrm>
          <a:prstGeom prst="rect">
            <a:avLst/>
          </a:prstGeom>
          <a:noFill/>
        </p:spPr>
        <p:txBody>
          <a:bodyPr>
            <a:spAutoFit/>
          </a:bodyPr>
          <a:lstStyle/>
          <a:p>
            <a:pPr>
              <a:lnSpc>
                <a:spcPct val="150000"/>
              </a:lnSpc>
              <a:defRPr/>
            </a:pPr>
            <a:r>
              <a:rPr lang="en-US" dirty="0">
                <a:latin typeface="+mn-lt"/>
                <a:cs typeface="+mn-cs"/>
              </a:rPr>
              <a:t>Intentional use of the net leads to a whistled net fault and  a sanction for rude conduct</a:t>
            </a:r>
          </a:p>
          <a:p>
            <a:pPr>
              <a:lnSpc>
                <a:spcPct val="150000"/>
              </a:lnSpc>
              <a:defRPr/>
            </a:pPr>
            <a:endParaRPr lang="en-US" dirty="0">
              <a:latin typeface="+mn-lt"/>
              <a:cs typeface="+mn-cs"/>
            </a:endParaRPr>
          </a:p>
          <a:p>
            <a:pPr>
              <a:lnSpc>
                <a:spcPct val="150000"/>
              </a:lnSpc>
              <a:defRPr/>
            </a:pPr>
            <a:r>
              <a:rPr lang="en-US" dirty="0">
                <a:latin typeface="+mn-lt"/>
                <a:cs typeface="+mn-cs"/>
              </a:rPr>
              <a:t>There is a separate movie about the net touch rule interpretation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592138" y="6734175"/>
            <a:ext cx="9432925" cy="577850"/>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a:t>
            </a: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err="1">
                <a:latin typeface="Arial" charset="0"/>
              </a:rPr>
              <a:t>Intentional</a:t>
            </a:r>
            <a:r>
              <a:rPr lang="pl-PL" b="1" cap="all" dirty="0">
                <a:latin typeface="Arial" charset="0"/>
              </a:rPr>
              <a:t> </a:t>
            </a:r>
            <a:r>
              <a:rPr lang="pl-PL" b="1" cap="all" dirty="0" err="1">
                <a:latin typeface="Arial" charset="0"/>
              </a:rPr>
              <a:t>use</a:t>
            </a:r>
            <a:r>
              <a:rPr lang="pl-PL" b="1" cap="all" dirty="0">
                <a:latin typeface="Arial" charset="0"/>
              </a:rPr>
              <a:t> of </a:t>
            </a:r>
            <a:r>
              <a:rPr lang="pl-PL" b="1" cap="all" dirty="0" err="1">
                <a:latin typeface="Arial" charset="0"/>
              </a:rPr>
              <a:t>the</a:t>
            </a:r>
            <a:r>
              <a:rPr lang="pl-PL" b="1" cap="all" dirty="0">
                <a:latin typeface="Arial" charset="0"/>
              </a:rPr>
              <a:t> net</a:t>
            </a:r>
            <a:endParaRPr lang="en-US" b="1" cap="all" dirty="0">
              <a:latin typeface="Arial" charset="0"/>
            </a:endParaRPr>
          </a:p>
        </p:txBody>
      </p:sp>
    </p:spTree>
    <p:custDataLst>
      <p:tags r:id="rId2"/>
    </p:custDataLst>
    <p:controls>
      <p:control spid="6146" name="s5a778e576894b0186004b358bbdbba0" r:id="rId3" imgW="9593014" imgH="5390476"/>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384300" y="3276600"/>
            <a:ext cx="7993063" cy="1009650"/>
          </a:xfrm>
        </p:spPr>
        <p:txBody>
          <a:bodyPr anchor="ctr"/>
          <a:lstStyle/>
          <a:p>
            <a:pPr algn="ctr" eaLnBrk="1" hangingPunct="1">
              <a:defRPr/>
            </a:pPr>
            <a:r>
              <a:rPr lang="pl-PL" sz="3600" b="1" cap="all" dirty="0" smtClean="0"/>
              <a:t>Play </a:t>
            </a:r>
            <a:r>
              <a:rPr lang="pl-PL" sz="3600" b="1" cap="all" dirty="0" err="1" smtClean="0"/>
              <a:t>close</a:t>
            </a:r>
            <a:r>
              <a:rPr lang="pl-PL" sz="3600" b="1" cap="all" dirty="0" smtClean="0"/>
              <a:t> to </a:t>
            </a:r>
            <a:r>
              <a:rPr lang="pl-PL" sz="3600" b="1" cap="all" dirty="0" err="1" smtClean="0"/>
              <a:t>the</a:t>
            </a:r>
            <a:r>
              <a:rPr lang="pl-PL" sz="3600" b="1" cap="all" dirty="0" smtClean="0"/>
              <a:t> net</a:t>
            </a:r>
          </a:p>
        </p:txBody>
      </p:sp>
      <p:sp>
        <p:nvSpPr>
          <p:cNvPr id="5" name="Rectangle 3"/>
          <p:cNvSpPr txBox="1">
            <a:spLocks noChangeArrowheads="1"/>
          </p:cNvSpPr>
          <p:nvPr/>
        </p:nvSpPr>
        <p:spPr bwMode="auto">
          <a:xfrm>
            <a:off x="3616325" y="2268538"/>
            <a:ext cx="3986213" cy="936625"/>
          </a:xfrm>
          <a:prstGeom prst="rect">
            <a:avLst/>
          </a:prstGeom>
          <a:noFill/>
          <a:ln w="9525">
            <a:noFill/>
            <a:miter lim="800000"/>
            <a:headEnd/>
            <a:tailEnd/>
          </a:ln>
        </p:spPr>
        <p:txBody>
          <a:bodyPr anchor="ctr"/>
          <a:lstStyle/>
          <a:p>
            <a:pPr algn="ctr" defTabSz="1042988">
              <a:spcBef>
                <a:spcPct val="20000"/>
              </a:spcBef>
              <a:defRPr/>
            </a:pPr>
            <a:r>
              <a:rPr lang="hu-HU" sz="3600" b="1" kern="0" dirty="0">
                <a:solidFill>
                  <a:schemeClr val="bg1"/>
                </a:solidFill>
                <a:latin typeface="+mn-lt"/>
                <a:cs typeface="+mn-cs"/>
              </a:rPr>
              <a:t>MTM 2015</a:t>
            </a:r>
            <a:endParaRPr lang="fr-FR" sz="3600" b="1" kern="0" dirty="0">
              <a:solidFill>
                <a:schemeClr val="bg1"/>
              </a:solidFill>
              <a:latin typeface="+mn-lt"/>
              <a:cs typeface="+mn-cs"/>
            </a:endParaRPr>
          </a:p>
        </p:txBody>
      </p:sp>
      <p:sp>
        <p:nvSpPr>
          <p:cNvPr id="4" name="Prostokąt 3"/>
          <p:cNvSpPr/>
          <p:nvPr/>
        </p:nvSpPr>
        <p:spPr>
          <a:xfrm>
            <a:off x="2454275" y="4429125"/>
            <a:ext cx="5868988" cy="646113"/>
          </a:xfrm>
          <a:prstGeom prst="rect">
            <a:avLst/>
          </a:prstGeom>
        </p:spPr>
        <p:txBody>
          <a:bodyPr wrap="none">
            <a:spAutoFit/>
          </a:bodyPr>
          <a:lstStyle/>
          <a:p>
            <a:pPr algn="ctr">
              <a:defRPr/>
            </a:pPr>
            <a:r>
              <a:rPr lang="pl-PL" sz="3600" b="1" cap="all" dirty="0">
                <a:solidFill>
                  <a:schemeClr val="bg1"/>
                </a:solidFill>
                <a:latin typeface="+mn-lt"/>
                <a:cs typeface="+mn-cs"/>
              </a:rPr>
              <a:t>PART 3. BELOW </a:t>
            </a:r>
            <a:r>
              <a:rPr lang="pl-PL" sz="3600" b="1" cap="all" dirty="0" err="1">
                <a:solidFill>
                  <a:schemeClr val="bg1"/>
                </a:solidFill>
                <a:latin typeface="+mn-lt"/>
                <a:cs typeface="+mn-cs"/>
              </a:rPr>
              <a:t>the</a:t>
            </a:r>
            <a:r>
              <a:rPr lang="pl-PL" sz="3600" b="1" cap="all" dirty="0">
                <a:solidFill>
                  <a:schemeClr val="bg1"/>
                </a:solidFill>
                <a:latin typeface="+mn-lt"/>
                <a:cs typeface="+mn-cs"/>
              </a:rPr>
              <a:t> net</a:t>
            </a:r>
            <a:endParaRPr lang="fr-FR" sz="3600" b="1" cap="all" dirty="0" err="1">
              <a:solidFill>
                <a:schemeClr val="bg1"/>
              </a:solidFill>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err="1">
                <a:latin typeface="Arial" charset="0"/>
              </a:rPr>
              <a:t>Is</a:t>
            </a:r>
            <a:r>
              <a:rPr lang="pl-PL" b="1" cap="all" dirty="0">
                <a:latin typeface="Arial" charset="0"/>
              </a:rPr>
              <a:t> </a:t>
            </a:r>
            <a:r>
              <a:rPr lang="pl-PL" b="1" cap="all" dirty="0" err="1">
                <a:latin typeface="Arial" charset="0"/>
              </a:rPr>
              <a:t>there</a:t>
            </a:r>
            <a:r>
              <a:rPr lang="pl-PL" b="1" cap="all" dirty="0">
                <a:latin typeface="Arial" charset="0"/>
              </a:rPr>
              <a:t> a </a:t>
            </a:r>
            <a:r>
              <a:rPr lang="pl-PL" b="1" cap="all" dirty="0" err="1">
                <a:latin typeface="Arial" charset="0"/>
              </a:rPr>
              <a:t>fault</a:t>
            </a:r>
            <a:r>
              <a:rPr lang="pl-PL" b="1" cap="all" dirty="0">
                <a:latin typeface="Arial" charset="0"/>
              </a:rPr>
              <a:t>?</a:t>
            </a:r>
            <a:endParaRPr lang="en-US" b="1" cap="all" dirty="0">
              <a:latin typeface="Arial" charset="0"/>
            </a:endParaRPr>
          </a:p>
        </p:txBody>
      </p:sp>
      <p:sp>
        <p:nvSpPr>
          <p:cNvPr id="3" name="Szövegdoboz 2"/>
          <p:cNvSpPr txBox="1">
            <a:spLocks noChangeArrowheads="1"/>
          </p:cNvSpPr>
          <p:nvPr/>
        </p:nvSpPr>
        <p:spPr bwMode="auto">
          <a:xfrm>
            <a:off x="736600" y="7021513"/>
            <a:ext cx="2879725" cy="461962"/>
          </a:xfrm>
          <a:prstGeom prst="rect">
            <a:avLst/>
          </a:prstGeom>
          <a:noFill/>
          <a:ln w="9525">
            <a:noFill/>
            <a:miter lim="800000"/>
            <a:headEnd/>
            <a:tailEnd/>
          </a:ln>
        </p:spPr>
        <p:txBody>
          <a:bodyPr>
            <a:spAutoFit/>
          </a:bodyPr>
          <a:lstStyle/>
          <a:p>
            <a:r>
              <a:rPr lang="hu-HU"/>
              <a:t>  </a:t>
            </a:r>
          </a:p>
        </p:txBody>
      </p:sp>
    </p:spTree>
    <p:custDataLst>
      <p:tags r:id="rId2"/>
    </p:custDataLst>
    <p:controls>
      <p:control spid="7170" name="sb1cdb2039af4ff2800330f2929b1c48" r:id="rId3" imgW="9457143" imgH="5312880"/>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p:cNvSpPr txBox="1">
            <a:spLocks noChangeArrowheads="1"/>
          </p:cNvSpPr>
          <p:nvPr/>
        </p:nvSpPr>
        <p:spPr bwMode="auto">
          <a:xfrm>
            <a:off x="808038" y="685800"/>
            <a:ext cx="7127875" cy="461963"/>
          </a:xfrm>
          <a:prstGeom prst="rect">
            <a:avLst/>
          </a:prstGeom>
          <a:noFill/>
          <a:ln w="9525">
            <a:noFill/>
            <a:miter lim="800000"/>
            <a:headEnd/>
            <a:tailEnd/>
          </a:ln>
        </p:spPr>
        <p:txBody>
          <a:bodyPr>
            <a:spAutoFit/>
          </a:bodyPr>
          <a:lstStyle/>
          <a:p>
            <a:pPr eaLnBrk="0" hangingPunct="0">
              <a:defRPr/>
            </a:pPr>
            <a:r>
              <a:rPr lang="pl-PL" b="1" cap="all" dirty="0" err="1">
                <a:latin typeface="Arial" charset="0"/>
              </a:rPr>
              <a:t>Is</a:t>
            </a:r>
            <a:r>
              <a:rPr lang="pl-PL" b="1" cap="all" dirty="0">
                <a:latin typeface="Arial" charset="0"/>
              </a:rPr>
              <a:t> </a:t>
            </a:r>
            <a:r>
              <a:rPr lang="pl-PL" b="1" cap="all" dirty="0" err="1">
                <a:latin typeface="Arial" charset="0"/>
              </a:rPr>
              <a:t>there</a:t>
            </a:r>
            <a:r>
              <a:rPr lang="pl-PL" b="1" cap="all" dirty="0">
                <a:latin typeface="Arial" charset="0"/>
              </a:rPr>
              <a:t> a </a:t>
            </a:r>
            <a:r>
              <a:rPr lang="pl-PL" b="1" cap="all" dirty="0" err="1">
                <a:latin typeface="Arial" charset="0"/>
              </a:rPr>
              <a:t>fault</a:t>
            </a:r>
            <a:r>
              <a:rPr lang="pl-PL" b="1" cap="all" dirty="0">
                <a:latin typeface="Arial" charset="0"/>
              </a:rPr>
              <a:t>?</a:t>
            </a:r>
            <a:endParaRPr lang="en-US" b="1" cap="all" dirty="0">
              <a:latin typeface="Arial" charset="0"/>
            </a:endParaRPr>
          </a:p>
        </p:txBody>
      </p:sp>
      <p:sp>
        <p:nvSpPr>
          <p:cNvPr id="3" name="Szövegdoboz 2"/>
          <p:cNvSpPr txBox="1">
            <a:spLocks noChangeArrowheads="1"/>
          </p:cNvSpPr>
          <p:nvPr/>
        </p:nvSpPr>
        <p:spPr bwMode="auto">
          <a:xfrm>
            <a:off x="519113" y="7094538"/>
            <a:ext cx="6842125" cy="460375"/>
          </a:xfrm>
          <a:prstGeom prst="rect">
            <a:avLst/>
          </a:prstGeom>
          <a:noFill/>
          <a:ln w="9525">
            <a:noFill/>
            <a:miter lim="800000"/>
            <a:headEnd/>
            <a:tailEnd/>
          </a:ln>
        </p:spPr>
        <p:txBody>
          <a:bodyPr>
            <a:spAutoFit/>
          </a:bodyPr>
          <a:lstStyle/>
          <a:p>
            <a:r>
              <a:rPr lang="hu-HU"/>
              <a:t> </a:t>
            </a:r>
          </a:p>
        </p:txBody>
      </p:sp>
    </p:spTree>
    <p:custDataLst>
      <p:tags r:id="rId2"/>
    </p:custDataLst>
    <p:controls>
      <p:control spid="1026" name="s9eabe966c084f3abd2fe6c9db6fca04" r:id="rId3" imgW="10033880" imgH="5636604"/>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519113" y="1333500"/>
            <a:ext cx="9937750" cy="1131888"/>
          </a:xfrm>
          <a:prstGeom prst="rect">
            <a:avLst/>
          </a:prstGeom>
          <a:noFill/>
          <a:ln w="9525">
            <a:noFill/>
            <a:miter lim="800000"/>
            <a:headEnd/>
            <a:tailEnd/>
          </a:ln>
        </p:spPr>
        <p:txBody>
          <a:bodyPr>
            <a:spAutoFit/>
          </a:bodyPr>
          <a:lstStyle/>
          <a:p>
            <a:pPr eaLnBrk="0" hangingPunct="0">
              <a:lnSpc>
                <a:spcPct val="150000"/>
              </a:lnSpc>
              <a:defRPr/>
            </a:pPr>
            <a:r>
              <a:rPr lang="en-US" dirty="0">
                <a:latin typeface="+mn-lt"/>
                <a:cs typeface="+mn-cs"/>
              </a:rPr>
              <a:t>It is permitted to penetrate into the opponent’s space under the net, provided that this does not interfere with the opponent’s play. (11.2.1)</a:t>
            </a:r>
            <a:endParaRPr lang="pl-PL" dirty="0">
              <a:latin typeface="+mn-lt"/>
              <a:cs typeface="+mn-cs"/>
            </a:endParaRP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MAIN RULES for penetration</a:t>
            </a:r>
            <a:endParaRPr lang="en-US" b="1" cap="all" dirty="0">
              <a:latin typeface="Arial" charset="0"/>
            </a:endParaRPr>
          </a:p>
        </p:txBody>
      </p:sp>
      <p:sp>
        <p:nvSpPr>
          <p:cNvPr id="4" name="Szövegdoboz 28"/>
          <p:cNvSpPr txBox="1">
            <a:spLocks noChangeArrowheads="1"/>
          </p:cNvSpPr>
          <p:nvPr/>
        </p:nvSpPr>
        <p:spPr bwMode="auto">
          <a:xfrm>
            <a:off x="519113" y="2844800"/>
            <a:ext cx="9937750" cy="2308225"/>
          </a:xfrm>
          <a:prstGeom prst="rect">
            <a:avLst/>
          </a:prstGeom>
          <a:noFill/>
          <a:ln w="9525">
            <a:noFill/>
            <a:miter lim="800000"/>
            <a:headEnd/>
            <a:tailEnd/>
          </a:ln>
        </p:spPr>
        <p:txBody>
          <a:bodyPr>
            <a:spAutoFit/>
          </a:bodyPr>
          <a:lstStyle/>
          <a:p>
            <a:pPr eaLnBrk="0" hangingPunct="0">
              <a:lnSpc>
                <a:spcPct val="150000"/>
              </a:lnSpc>
            </a:pPr>
            <a:r>
              <a:rPr lang="en-US">
                <a:latin typeface="Arial" charset="0"/>
              </a:rPr>
              <a:t>Penetration into the opponent's court, beyond the centre line:</a:t>
            </a:r>
            <a:endParaRPr lang="pl-PL" sz="3200">
              <a:latin typeface="Arial" charset="0"/>
            </a:endParaRPr>
          </a:p>
          <a:p>
            <a:pPr eaLnBrk="0" hangingPunct="0">
              <a:lnSpc>
                <a:spcPct val="150000"/>
              </a:lnSpc>
            </a:pPr>
            <a:r>
              <a:rPr lang="en-US">
                <a:latin typeface="Arial" charset="0"/>
              </a:rPr>
              <a:t>- to touch the opponent's court with a foot (feet) is permitted, provided </a:t>
            </a:r>
            <a:endParaRPr lang="pl-PL" sz="3200">
              <a:latin typeface="Arial" charset="0"/>
            </a:endParaRPr>
          </a:p>
          <a:p>
            <a:pPr eaLnBrk="0" hangingPunct="0">
              <a:lnSpc>
                <a:spcPct val="150000"/>
              </a:lnSpc>
            </a:pPr>
            <a:r>
              <a:rPr lang="en-US">
                <a:latin typeface="Arial" charset="0"/>
              </a:rPr>
              <a:t>that some part of the penetrating foot (feet) remains either in contact with or directly above the centre line;</a:t>
            </a:r>
            <a:endParaRPr lang="pl-PL" sz="3200">
              <a:latin typeface="Arial" charset="0"/>
            </a:endParaRPr>
          </a:p>
        </p:txBody>
      </p:sp>
      <p:sp>
        <p:nvSpPr>
          <p:cNvPr id="5" name="Prostokąt 4"/>
          <p:cNvSpPr>
            <a:spLocks noChangeArrowheads="1"/>
          </p:cNvSpPr>
          <p:nvPr/>
        </p:nvSpPr>
        <p:spPr bwMode="auto">
          <a:xfrm>
            <a:off x="519113" y="5051425"/>
            <a:ext cx="9577387" cy="1754188"/>
          </a:xfrm>
          <a:prstGeom prst="rect">
            <a:avLst/>
          </a:prstGeom>
          <a:noFill/>
          <a:ln w="9525">
            <a:noFill/>
            <a:miter lim="800000"/>
            <a:headEnd/>
            <a:tailEnd/>
          </a:ln>
        </p:spPr>
        <p:txBody>
          <a:bodyPr>
            <a:spAutoFit/>
          </a:bodyPr>
          <a:lstStyle/>
          <a:p>
            <a:pPr eaLnBrk="0" hangingPunct="0">
              <a:lnSpc>
                <a:spcPct val="150000"/>
              </a:lnSpc>
            </a:pPr>
            <a:r>
              <a:rPr lang="en-US" dirty="0">
                <a:latin typeface="Arial" charset="0"/>
              </a:rPr>
              <a:t>- to touch the opponent’s court with any part of the body above the feet is permitted provided that it does not interfere with the opponent’s play. (11.2.2)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447675" y="1477963"/>
            <a:ext cx="9937750" cy="3970337"/>
          </a:xfrm>
          <a:prstGeom prst="rect">
            <a:avLst/>
          </a:prstGeom>
          <a:noFill/>
          <a:ln w="9525">
            <a:noFill/>
            <a:miter lim="800000"/>
            <a:headEnd/>
            <a:tailEnd/>
          </a:ln>
        </p:spPr>
        <p:txBody>
          <a:bodyPr>
            <a:spAutoFit/>
          </a:bodyPr>
          <a:lstStyle/>
          <a:p>
            <a:pPr eaLnBrk="0" hangingPunct="0">
              <a:lnSpc>
                <a:spcPct val="150000"/>
              </a:lnSpc>
              <a:defRPr/>
            </a:pPr>
            <a:r>
              <a:rPr lang="en-US" dirty="0">
                <a:latin typeface="+mn-lt"/>
                <a:cs typeface="+mn-cs"/>
              </a:rPr>
              <a:t>Player’s faults at the net include (among others):</a:t>
            </a:r>
            <a:endParaRPr lang="pl-PL" dirty="0">
              <a:latin typeface="+mn-lt"/>
              <a:cs typeface="+mn-cs"/>
            </a:endParaRPr>
          </a:p>
          <a:p>
            <a:pPr eaLnBrk="0" hangingPunct="0">
              <a:lnSpc>
                <a:spcPct val="150000"/>
              </a:lnSpc>
              <a:defRPr/>
            </a:pPr>
            <a:r>
              <a:rPr lang="en-US" dirty="0">
                <a:latin typeface="+mn-lt"/>
                <a:cs typeface="+mn-cs"/>
              </a:rPr>
              <a:t>- a player touches an opponent in the opponent's space before or during the opponent’s attack hit</a:t>
            </a:r>
            <a:r>
              <a:rPr lang="pl-PL" dirty="0">
                <a:latin typeface="+mn-lt"/>
                <a:cs typeface="+mn-cs"/>
              </a:rPr>
              <a:t>;</a:t>
            </a:r>
          </a:p>
          <a:p>
            <a:pPr eaLnBrk="0" hangingPunct="0">
              <a:lnSpc>
                <a:spcPct val="150000"/>
              </a:lnSpc>
              <a:defRPr/>
            </a:pPr>
            <a:r>
              <a:rPr lang="en-US" dirty="0">
                <a:latin typeface="+mn-lt"/>
                <a:cs typeface="+mn-cs"/>
              </a:rPr>
              <a:t>- a player interferes with the opponent's play while penetrating into the opponent’s space under the net</a:t>
            </a:r>
            <a:r>
              <a:rPr lang="pl-PL" dirty="0">
                <a:latin typeface="+mn-lt"/>
                <a:cs typeface="+mn-cs"/>
              </a:rPr>
              <a:t>;</a:t>
            </a:r>
          </a:p>
          <a:p>
            <a:pPr eaLnBrk="0" hangingPunct="0">
              <a:lnSpc>
                <a:spcPct val="150000"/>
              </a:lnSpc>
              <a:defRPr/>
            </a:pPr>
            <a:r>
              <a:rPr lang="en-US" dirty="0">
                <a:latin typeface="+mn-lt"/>
                <a:cs typeface="+mn-cs"/>
              </a:rPr>
              <a:t>- a player’s foot (feet) penetrates completely into the opponent's court. (11.4)</a:t>
            </a:r>
            <a:endParaRPr lang="pl-PL" dirty="0">
              <a:latin typeface="+mn-lt"/>
              <a:cs typeface="+mn-cs"/>
            </a:endParaRP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MAIN RULES for penetration</a:t>
            </a:r>
            <a:endParaRPr lang="en-US" b="1" cap="all" dirty="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29" grpI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POSITION OF FEET</a:t>
            </a:r>
            <a:endParaRPr lang="en-US" b="1" cap="all" dirty="0">
              <a:latin typeface="Arial" charset="0"/>
            </a:endParaRPr>
          </a:p>
        </p:txBody>
      </p:sp>
      <p:sp>
        <p:nvSpPr>
          <p:cNvPr id="4" name="Szövegdoboz 3"/>
          <p:cNvSpPr txBox="1">
            <a:spLocks noChangeArrowheads="1"/>
          </p:cNvSpPr>
          <p:nvPr/>
        </p:nvSpPr>
        <p:spPr bwMode="auto">
          <a:xfrm>
            <a:off x="663575" y="1620838"/>
            <a:ext cx="9432925" cy="1685925"/>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a:t>
            </a:r>
            <a:r>
              <a:rPr lang="en-US" dirty="0">
                <a:latin typeface="+mn-lt"/>
                <a:cs typeface="+mn-cs"/>
              </a:rPr>
              <a:t>a player twists over centre line with one foot on the floor partially contacting the centre line and the other foot raised in the air, penetrating into opponent’s space</a:t>
            </a:r>
            <a:r>
              <a:rPr lang="pl-PL" dirty="0">
                <a:latin typeface="+mn-lt"/>
                <a:cs typeface="+mn-cs"/>
              </a:rPr>
              <a:t>?</a:t>
            </a:r>
          </a:p>
        </p:txBody>
      </p:sp>
      <p:sp>
        <p:nvSpPr>
          <p:cNvPr id="5" name="Szövegdoboz 28"/>
          <p:cNvSpPr txBox="1">
            <a:spLocks noChangeArrowheads="1"/>
          </p:cNvSpPr>
          <p:nvPr/>
        </p:nvSpPr>
        <p:spPr bwMode="auto">
          <a:xfrm>
            <a:off x="663575" y="3925888"/>
            <a:ext cx="9432925" cy="1754187"/>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a:t>
            </a:r>
            <a:r>
              <a:rPr lang="en-US" dirty="0">
                <a:latin typeface="+mn-lt"/>
                <a:cs typeface="+mn-cs"/>
              </a:rPr>
              <a:t>a player after a spike lands in the opponent’s free zone totally across the imaginary prolongation of the centre line but touches the opponent sideline?</a:t>
            </a:r>
            <a:endParaRPr lang="pl-PL" dirty="0" err="1">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6589713"/>
            <a:ext cx="6769100" cy="577850"/>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a:t>
            </a: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POSITION OF FEET</a:t>
            </a:r>
            <a:endParaRPr lang="en-US" b="1" cap="all" dirty="0">
              <a:latin typeface="Arial" charset="0"/>
            </a:endParaRPr>
          </a:p>
        </p:txBody>
      </p:sp>
    </p:spTree>
    <p:custDataLst>
      <p:tags r:id="rId2"/>
    </p:custDataLst>
    <p:controls>
      <p:control spid="8194" name="sa446d481e0042e0989cb274e0f8986a" r:id="rId3" imgW="9504762" imgH="5341444"/>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a:spLocks noChangeArrowheads="1"/>
          </p:cNvSpPr>
          <p:nvPr/>
        </p:nvSpPr>
        <p:spPr bwMode="auto">
          <a:xfrm>
            <a:off x="663575" y="6875463"/>
            <a:ext cx="6769100" cy="577850"/>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a:t>
            </a:r>
          </a:p>
        </p:txBody>
      </p:sp>
    </p:spTree>
    <p:custDataLst>
      <p:tags r:id="rId2"/>
    </p:custDataLst>
    <p:controls>
      <p:control spid="9218" name="s470a5b0cfb0436eb4926bf964779455" r:id="rId3" imgW="9385918" imgH="5273400"/>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9432925" cy="1754187"/>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s</a:t>
            </a:r>
            <a:r>
              <a:rPr lang="en-US" dirty="0" err="1">
                <a:latin typeface="+mn-lt"/>
                <a:cs typeface="+mn-cs"/>
              </a:rPr>
              <a:t>etters</a:t>
            </a:r>
            <a:r>
              <a:rPr lang="en-US" dirty="0">
                <a:latin typeface="+mn-lt"/>
                <a:cs typeface="+mn-cs"/>
              </a:rPr>
              <a:t> cross</a:t>
            </a:r>
            <a:r>
              <a:rPr lang="pl-PL" dirty="0" err="1">
                <a:latin typeface="+mn-lt"/>
                <a:cs typeface="+mn-cs"/>
              </a:rPr>
              <a:t>ing</a:t>
            </a:r>
            <a:r>
              <a:rPr lang="en-US" dirty="0">
                <a:latin typeface="+mn-lt"/>
                <a:cs typeface="+mn-cs"/>
              </a:rPr>
              <a:t> the center line</a:t>
            </a:r>
            <a:r>
              <a:rPr lang="pl-PL" dirty="0">
                <a:latin typeface="+mn-lt"/>
                <a:cs typeface="+mn-cs"/>
              </a:rPr>
              <a:t>;</a:t>
            </a:r>
          </a:p>
          <a:p>
            <a:pPr marL="268288" lvl="1" algn="just" eaLnBrk="0" hangingPunct="0">
              <a:lnSpc>
                <a:spcPct val="150000"/>
              </a:lnSpc>
              <a:defRPr/>
            </a:pPr>
            <a:r>
              <a:rPr lang="pl-PL" dirty="0">
                <a:latin typeface="+mn-lt"/>
                <a:cs typeface="+mn-cs"/>
              </a:rPr>
              <a:t>- </a:t>
            </a:r>
            <a:r>
              <a:rPr lang="pl-PL" dirty="0" err="1">
                <a:latin typeface="+mn-lt"/>
                <a:cs typeface="+mn-cs"/>
              </a:rPr>
              <a:t>setters</a:t>
            </a:r>
            <a:r>
              <a:rPr lang="pl-PL" dirty="0">
                <a:latin typeface="+mn-lt"/>
                <a:cs typeface="+mn-cs"/>
              </a:rPr>
              <a:t> </a:t>
            </a:r>
            <a:r>
              <a:rPr lang="pl-PL" dirty="0" err="1">
                <a:latin typeface="+mn-lt"/>
                <a:cs typeface="+mn-cs"/>
              </a:rPr>
              <a:t>touching</a:t>
            </a:r>
            <a:r>
              <a:rPr lang="pl-PL" dirty="0">
                <a:latin typeface="+mn-lt"/>
                <a:cs typeface="+mn-cs"/>
              </a:rPr>
              <a:t> </a:t>
            </a:r>
            <a:r>
              <a:rPr lang="pl-PL" dirty="0" err="1">
                <a:latin typeface="+mn-lt"/>
                <a:cs typeface="+mn-cs"/>
              </a:rPr>
              <a:t>the</a:t>
            </a:r>
            <a:r>
              <a:rPr lang="pl-PL" dirty="0">
                <a:latin typeface="+mn-lt"/>
                <a:cs typeface="+mn-cs"/>
              </a:rPr>
              <a:t> net;</a:t>
            </a:r>
          </a:p>
          <a:p>
            <a:pPr marL="268288" lvl="1" algn="just" eaLnBrk="0" hangingPunct="0">
              <a:lnSpc>
                <a:spcPct val="150000"/>
              </a:lnSpc>
              <a:defRPr/>
            </a:pPr>
            <a:r>
              <a:rPr lang="pl-PL" dirty="0">
                <a:latin typeface="+mn-lt"/>
                <a:cs typeface="+mn-cs"/>
              </a:rPr>
              <a:t>- </a:t>
            </a:r>
            <a:r>
              <a:rPr lang="pl-PL" dirty="0" err="1">
                <a:latin typeface="+mn-lt"/>
                <a:cs typeface="+mn-cs"/>
              </a:rPr>
              <a:t>players</a:t>
            </a:r>
            <a:r>
              <a:rPr lang="pl-PL" dirty="0">
                <a:latin typeface="+mn-lt"/>
                <a:cs typeface="+mn-cs"/>
              </a:rPr>
              <a:t> </a:t>
            </a:r>
            <a:r>
              <a:rPr lang="pl-PL" dirty="0" err="1">
                <a:latin typeface="+mn-lt"/>
                <a:cs typeface="+mn-cs"/>
              </a:rPr>
              <a:t>chasing</a:t>
            </a:r>
            <a:r>
              <a:rPr lang="pl-PL" dirty="0">
                <a:latin typeface="+mn-lt"/>
                <a:cs typeface="+mn-cs"/>
              </a:rPr>
              <a:t> </a:t>
            </a:r>
            <a:r>
              <a:rPr lang="pl-PL" dirty="0" err="1">
                <a:latin typeface="+mn-lt"/>
                <a:cs typeface="+mn-cs"/>
              </a:rPr>
              <a:t>the</a:t>
            </a:r>
            <a:r>
              <a:rPr lang="pl-PL" dirty="0">
                <a:latin typeface="+mn-lt"/>
                <a:cs typeface="+mn-cs"/>
              </a:rPr>
              <a:t> ball under </a:t>
            </a:r>
            <a:r>
              <a:rPr lang="pl-PL" dirty="0" err="1">
                <a:latin typeface="+mn-lt"/>
                <a:cs typeface="+mn-cs"/>
              </a:rPr>
              <a:t>the</a:t>
            </a:r>
            <a:r>
              <a:rPr lang="pl-PL" dirty="0">
                <a:latin typeface="+mn-lt"/>
                <a:cs typeface="+mn-cs"/>
              </a:rPr>
              <a:t> net</a:t>
            </a:r>
          </a:p>
        </p:txBody>
      </p:sp>
      <p:sp>
        <p:nvSpPr>
          <p:cNvPr id="5123" name="Szövegdoboz 2"/>
          <p:cNvSpPr txBox="1">
            <a:spLocks noChangeArrowheads="1"/>
          </p:cNvSpPr>
          <p:nvPr/>
        </p:nvSpPr>
        <p:spPr bwMode="auto">
          <a:xfrm>
            <a:off x="808038" y="685800"/>
            <a:ext cx="7416800" cy="830263"/>
          </a:xfrm>
          <a:prstGeom prst="rect">
            <a:avLst/>
          </a:prstGeom>
          <a:noFill/>
          <a:ln w="9525">
            <a:noFill/>
            <a:miter lim="800000"/>
            <a:headEnd/>
            <a:tailEnd/>
          </a:ln>
        </p:spPr>
        <p:txBody>
          <a:bodyPr>
            <a:spAutoFit/>
          </a:bodyPr>
          <a:lstStyle/>
          <a:p>
            <a:pPr eaLnBrk="0" hangingPunct="0">
              <a:defRPr/>
            </a:pPr>
            <a:r>
              <a:rPr lang="pl-PL" b="1" cap="all" dirty="0">
                <a:latin typeface="Arial" charset="0"/>
              </a:rPr>
              <a:t>FAULTS NOT ONLY DURING SPIKING OR BLOCKING</a:t>
            </a:r>
            <a:endParaRPr lang="en-US" b="1" cap="all" dirty="0">
              <a:latin typeface="Arial" charset="0"/>
            </a:endParaRPr>
          </a:p>
        </p:txBody>
      </p:sp>
      <p:sp>
        <p:nvSpPr>
          <p:cNvPr id="5" name="Szövegdoboz 28"/>
          <p:cNvSpPr txBox="1">
            <a:spLocks noChangeArrowheads="1"/>
          </p:cNvSpPr>
          <p:nvPr/>
        </p:nvSpPr>
        <p:spPr bwMode="auto">
          <a:xfrm>
            <a:off x="663575" y="3709988"/>
            <a:ext cx="9432925" cy="1754187"/>
          </a:xfrm>
          <a:prstGeom prst="rect">
            <a:avLst/>
          </a:prstGeom>
          <a:noFill/>
          <a:ln w="9525">
            <a:noFill/>
            <a:miter lim="800000"/>
            <a:headEnd/>
            <a:tailEnd/>
          </a:ln>
        </p:spPr>
        <p:txBody>
          <a:bodyPr>
            <a:spAutoFit/>
          </a:bodyPr>
          <a:lstStyle/>
          <a:p>
            <a:pPr marL="268288" lvl="1" algn="just" eaLnBrk="0" hangingPunct="0">
              <a:lnSpc>
                <a:spcPct val="150000"/>
              </a:lnSpc>
            </a:pPr>
            <a:r>
              <a:rPr lang="pl-PL">
                <a:latin typeface="Arial" charset="0"/>
              </a:rPr>
              <a:t>W</a:t>
            </a:r>
            <a:r>
              <a:rPr lang="en-US">
                <a:latin typeface="Arial" charset="0"/>
              </a:rPr>
              <a:t>henever there is a player close to the net </a:t>
            </a:r>
            <a:r>
              <a:rPr lang="pl-PL">
                <a:latin typeface="Arial" charset="0"/>
              </a:rPr>
              <a:t>primarily the </a:t>
            </a:r>
            <a:r>
              <a:rPr lang="en-US">
                <a:latin typeface="Arial" charset="0"/>
              </a:rPr>
              <a:t>2nd referee</a:t>
            </a:r>
            <a:r>
              <a:rPr lang="pl-PL">
                <a:latin typeface="Arial" charset="0"/>
              </a:rPr>
              <a:t>’</a:t>
            </a:r>
            <a:r>
              <a:rPr lang="en-US">
                <a:latin typeface="Arial" charset="0"/>
              </a:rPr>
              <a:t>s view must be concentrated on the plain of the net and space below it</a:t>
            </a:r>
            <a:r>
              <a:rPr lang="pl-PL">
                <a:latin typeface="Arial"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2"/>
    </p:custDataLst>
    <p:controls>
      <p:control spid="10242" name="s3ef3f3fc68c4226b9d0915c7eba04f0" r:id="rId3" imgW="9504762" imgH="5340032"/>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p:cNvSpPr txBox="1">
            <a:spLocks noChangeArrowheads="1"/>
          </p:cNvSpPr>
          <p:nvPr/>
        </p:nvSpPr>
        <p:spPr bwMode="auto">
          <a:xfrm>
            <a:off x="808038" y="685800"/>
            <a:ext cx="7416800" cy="769938"/>
          </a:xfrm>
          <a:prstGeom prst="rect">
            <a:avLst/>
          </a:prstGeom>
          <a:noFill/>
          <a:ln w="9525">
            <a:noFill/>
            <a:miter lim="800000"/>
            <a:headEnd/>
            <a:tailEnd/>
          </a:ln>
        </p:spPr>
        <p:txBody>
          <a:bodyPr>
            <a:spAutoFit/>
          </a:bodyPr>
          <a:lstStyle/>
          <a:p>
            <a:pPr eaLnBrk="0" hangingPunct="0">
              <a:defRPr/>
            </a:pPr>
            <a:r>
              <a:rPr lang="pl-PL" sz="2200" b="1" cap="all" dirty="0">
                <a:latin typeface="Arial" charset="0"/>
              </a:rPr>
              <a:t>PHYSICAL CONTACT BY PLAYERS on the center line</a:t>
            </a:r>
            <a:endParaRPr lang="en-US" sz="2200" b="1" cap="all" dirty="0">
              <a:latin typeface="Arial" charset="0"/>
            </a:endParaRPr>
          </a:p>
        </p:txBody>
      </p:sp>
      <p:sp>
        <p:nvSpPr>
          <p:cNvPr id="4" name="Szövegdoboz 3"/>
          <p:cNvSpPr txBox="1">
            <a:spLocks noChangeArrowheads="1"/>
          </p:cNvSpPr>
          <p:nvPr/>
        </p:nvSpPr>
        <p:spPr bwMode="auto">
          <a:xfrm>
            <a:off x="663575" y="1836738"/>
            <a:ext cx="9432925" cy="1200150"/>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If one </a:t>
            </a:r>
            <a:r>
              <a:rPr lang="pl-PL" dirty="0" smtClean="0">
                <a:latin typeface="+mn-lt"/>
                <a:cs typeface="+mn-cs"/>
              </a:rPr>
              <a:t>of them </a:t>
            </a:r>
            <a:r>
              <a:rPr lang="pl-PL" dirty="0">
                <a:latin typeface="+mn-lt"/>
                <a:cs typeface="+mn-cs"/>
              </a:rPr>
              <a:t>is blocked or prevented from moving: fault of the opponent player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879475" y="1665288"/>
            <a:ext cx="6624638" cy="1138773"/>
          </a:xfrm>
          <a:prstGeom prst="rect">
            <a:avLst/>
          </a:prstGeom>
          <a:noFill/>
          <a:ln w="9525">
            <a:noFill/>
            <a:miter lim="800000"/>
            <a:headEnd/>
            <a:tailEnd/>
          </a:ln>
        </p:spPr>
        <p:txBody>
          <a:bodyPr>
            <a:spAutoFit/>
          </a:bodyPr>
          <a:lstStyle/>
          <a:p>
            <a:pPr eaLnBrk="0" hangingPunct="0">
              <a:defRPr/>
            </a:pPr>
            <a:r>
              <a:rPr lang="hu-HU" sz="2200" dirty="0">
                <a:latin typeface="+mn-lt"/>
                <a:cs typeface="+mn-cs"/>
              </a:rPr>
              <a:t>1. </a:t>
            </a:r>
            <a:r>
              <a:rPr lang="en-US" sz="2200" dirty="0">
                <a:latin typeface="+mn-lt"/>
              </a:rPr>
              <a:t>Any front row player has always the right to touch the </a:t>
            </a:r>
            <a:r>
              <a:rPr lang="hu-HU" sz="2200" dirty="0" smtClean="0">
                <a:latin typeface="+mn-lt"/>
              </a:rPr>
              <a:t>part of </a:t>
            </a:r>
            <a:r>
              <a:rPr lang="hu-HU" sz="2200" dirty="0" err="1" smtClean="0">
                <a:latin typeface="+mn-lt"/>
              </a:rPr>
              <a:t>the</a:t>
            </a:r>
            <a:r>
              <a:rPr lang="hu-HU" sz="2200" dirty="0" smtClean="0">
                <a:latin typeface="+mn-lt"/>
              </a:rPr>
              <a:t> </a:t>
            </a:r>
            <a:r>
              <a:rPr lang="en-US" sz="2200" dirty="0" smtClean="0">
                <a:latin typeface="+mn-lt"/>
              </a:rPr>
              <a:t>ball </a:t>
            </a:r>
            <a:r>
              <a:rPr lang="en-US" sz="2200" dirty="0">
                <a:latin typeface="+mn-lt"/>
              </a:rPr>
              <a:t>that is </a:t>
            </a:r>
            <a:r>
              <a:rPr lang="hu-HU" sz="2200" dirty="0" err="1">
                <a:latin typeface="+mn-lt"/>
              </a:rPr>
              <a:t>in</a:t>
            </a:r>
            <a:r>
              <a:rPr lang="hu-HU" sz="2200" dirty="0">
                <a:latin typeface="+mn-lt"/>
              </a:rPr>
              <a:t> </a:t>
            </a:r>
            <a:r>
              <a:rPr lang="hu-HU" sz="2200" dirty="0" err="1">
                <a:latin typeface="+mn-lt"/>
              </a:rPr>
              <a:t>his</a:t>
            </a:r>
            <a:r>
              <a:rPr lang="hu-HU" sz="2200" dirty="0">
                <a:latin typeface="+mn-lt"/>
              </a:rPr>
              <a:t> </a:t>
            </a:r>
            <a:r>
              <a:rPr lang="hu-HU" sz="2200" dirty="0" err="1">
                <a:latin typeface="+mn-lt"/>
              </a:rPr>
              <a:t>own</a:t>
            </a:r>
            <a:r>
              <a:rPr lang="hu-HU" sz="2200" dirty="0">
                <a:latin typeface="+mn-lt"/>
              </a:rPr>
              <a:t> </a:t>
            </a:r>
            <a:r>
              <a:rPr lang="hu-HU" sz="2200" dirty="0" err="1">
                <a:latin typeface="+mn-lt"/>
              </a:rPr>
              <a:t>playing</a:t>
            </a:r>
            <a:r>
              <a:rPr lang="hu-HU" sz="2200" dirty="0">
                <a:latin typeface="+mn-lt"/>
              </a:rPr>
              <a:t> </a:t>
            </a:r>
            <a:r>
              <a:rPr lang="hu-HU" sz="2200" dirty="0" err="1">
                <a:latin typeface="+mn-lt"/>
              </a:rPr>
              <a:t>space</a:t>
            </a:r>
            <a:r>
              <a:rPr lang="en-US" sz="2200" dirty="0" smtClean="0">
                <a:latin typeface="+mn-lt"/>
              </a:rPr>
              <a:t>.</a:t>
            </a:r>
            <a:endParaRPr lang="hu-HU" sz="2200" dirty="0">
              <a:latin typeface="+mn-lt"/>
            </a:endParaRPr>
          </a:p>
          <a:p>
            <a:pPr eaLnBrk="0" hangingPunct="0">
              <a:defRPr/>
            </a:pPr>
            <a:endParaRPr lang="en-GB" sz="2200" dirty="0" err="1">
              <a:latin typeface="+mn-lt"/>
              <a:cs typeface="+mn-cs"/>
            </a:endParaRPr>
          </a:p>
        </p:txBody>
      </p:sp>
      <p:sp>
        <p:nvSpPr>
          <p:cNvPr id="30723" name="Szövegdoboz 2"/>
          <p:cNvSpPr txBox="1">
            <a:spLocks noChangeArrowheads="1"/>
          </p:cNvSpPr>
          <p:nvPr/>
        </p:nvSpPr>
        <p:spPr bwMode="auto">
          <a:xfrm>
            <a:off x="808038" y="685800"/>
            <a:ext cx="6911975" cy="522288"/>
          </a:xfrm>
          <a:prstGeom prst="rect">
            <a:avLst/>
          </a:prstGeom>
          <a:noFill/>
          <a:ln w="9525">
            <a:noFill/>
            <a:miter lim="800000"/>
            <a:headEnd/>
            <a:tailEnd/>
          </a:ln>
        </p:spPr>
        <p:txBody>
          <a:bodyPr>
            <a:spAutoFit/>
          </a:bodyPr>
          <a:lstStyle/>
          <a:p>
            <a:pPr eaLnBrk="0" hangingPunct="0"/>
            <a:r>
              <a:rPr lang="hu-HU" sz="2800" b="1">
                <a:latin typeface="Arial" charset="0"/>
              </a:rPr>
              <a:t>Practic</a:t>
            </a:r>
            <a:r>
              <a:rPr lang="en-GB" sz="2800" b="1">
                <a:latin typeface="Arial" charset="0"/>
              </a:rPr>
              <a:t>e Questions</a:t>
            </a:r>
            <a:endParaRPr lang="hu-HU" sz="2800" b="1">
              <a:latin typeface="Arial" charset="0"/>
            </a:endParaRPr>
          </a:p>
        </p:txBody>
      </p:sp>
      <p:sp>
        <p:nvSpPr>
          <p:cNvPr id="4" name="Szövegdoboz 3"/>
          <p:cNvSpPr txBox="1"/>
          <p:nvPr/>
        </p:nvSpPr>
        <p:spPr>
          <a:xfrm>
            <a:off x="7793038" y="1333500"/>
            <a:ext cx="2376487" cy="461963"/>
          </a:xfrm>
          <a:prstGeom prst="rect">
            <a:avLst/>
          </a:prstGeom>
          <a:noFill/>
        </p:spPr>
        <p:txBody>
          <a:bodyPr>
            <a:spAutoFit/>
          </a:bodyPr>
          <a:lstStyle/>
          <a:p>
            <a:pPr eaLnBrk="0" hangingPunct="0">
              <a:defRPr/>
            </a:pPr>
            <a:r>
              <a:rPr lang="hu-HU" dirty="0" err="1">
                <a:latin typeface="+mn-lt"/>
                <a:cs typeface="+mn-cs"/>
              </a:rPr>
              <a:t>true</a:t>
            </a:r>
            <a:r>
              <a:rPr lang="hu-HU" dirty="0">
                <a:latin typeface="+mn-lt"/>
                <a:cs typeface="+mn-cs"/>
              </a:rPr>
              <a:t>          </a:t>
            </a:r>
            <a:r>
              <a:rPr lang="hu-HU" dirty="0" err="1">
                <a:latin typeface="+mn-lt"/>
                <a:cs typeface="+mn-cs"/>
              </a:rPr>
              <a:t>false</a:t>
            </a:r>
            <a:endParaRPr lang="hu-HU" dirty="0">
              <a:latin typeface="+mn-lt"/>
              <a:cs typeface="+mn-cs"/>
            </a:endParaRPr>
          </a:p>
        </p:txBody>
      </p:sp>
      <p:sp>
        <p:nvSpPr>
          <p:cNvPr id="5" name="Téglalap 4"/>
          <p:cNvSpPr>
            <a:spLocks noChangeArrowheads="1"/>
          </p:cNvSpPr>
          <p:nvPr/>
        </p:nvSpPr>
        <p:spPr bwMode="auto">
          <a:xfrm>
            <a:off x="7935913" y="2052638"/>
            <a:ext cx="504825" cy="360362"/>
          </a:xfrm>
          <a:prstGeom prst="rect">
            <a:avLst/>
          </a:prstGeom>
          <a:noFill/>
          <a:ln w="9525" algn="ctr">
            <a:solidFill>
              <a:schemeClr val="tx1"/>
            </a:solidFill>
            <a:round/>
            <a:headEnd/>
            <a:tailEnd/>
          </a:ln>
        </p:spPr>
        <p:txBody>
          <a:bodyPr/>
          <a:lstStyle/>
          <a:p>
            <a:pPr eaLnBrk="0" hangingPunct="0"/>
            <a:endParaRPr lang="hu-HU"/>
          </a:p>
        </p:txBody>
      </p:sp>
      <p:sp>
        <p:nvSpPr>
          <p:cNvPr id="6" name="Téglalap 5"/>
          <p:cNvSpPr>
            <a:spLocks noChangeArrowheads="1"/>
          </p:cNvSpPr>
          <p:nvPr/>
        </p:nvSpPr>
        <p:spPr bwMode="auto">
          <a:xfrm>
            <a:off x="9304338" y="2052638"/>
            <a:ext cx="504825" cy="360362"/>
          </a:xfrm>
          <a:prstGeom prst="rect">
            <a:avLst/>
          </a:prstGeom>
          <a:noFill/>
          <a:ln w="9525" algn="ctr">
            <a:solidFill>
              <a:schemeClr val="tx1"/>
            </a:solidFill>
            <a:round/>
            <a:headEnd/>
            <a:tailEnd/>
          </a:ln>
        </p:spPr>
        <p:txBody>
          <a:bodyPr/>
          <a:lstStyle/>
          <a:p>
            <a:pPr eaLnBrk="0" hangingPunct="0"/>
            <a:endParaRPr lang="hu-HU"/>
          </a:p>
        </p:txBody>
      </p:sp>
      <p:sp>
        <p:nvSpPr>
          <p:cNvPr id="7" name="Szövegdoboz 6"/>
          <p:cNvSpPr txBox="1">
            <a:spLocks noChangeArrowheads="1"/>
          </p:cNvSpPr>
          <p:nvPr/>
        </p:nvSpPr>
        <p:spPr bwMode="auto">
          <a:xfrm>
            <a:off x="879475" y="2844800"/>
            <a:ext cx="6769100" cy="1107996"/>
          </a:xfrm>
          <a:prstGeom prst="rect">
            <a:avLst/>
          </a:prstGeom>
          <a:noFill/>
          <a:ln w="9525">
            <a:noFill/>
            <a:miter lim="800000"/>
            <a:headEnd/>
            <a:tailEnd/>
          </a:ln>
        </p:spPr>
        <p:txBody>
          <a:bodyPr>
            <a:spAutoFit/>
          </a:bodyPr>
          <a:lstStyle/>
          <a:p>
            <a:pPr eaLnBrk="0" hangingPunct="0">
              <a:defRPr/>
            </a:pPr>
            <a:r>
              <a:rPr lang="hu-HU" sz="2200" dirty="0">
                <a:latin typeface="+mn-lt"/>
                <a:cs typeface="+mn-cs"/>
              </a:rPr>
              <a:t>2. </a:t>
            </a:r>
            <a:r>
              <a:rPr lang="en-US" sz="2200" dirty="0">
                <a:latin typeface="+mn-lt"/>
              </a:rPr>
              <a:t>A setter may legally set the ball as long as the contact </a:t>
            </a:r>
            <a:r>
              <a:rPr lang="hu-HU" sz="2200" dirty="0" err="1" smtClean="0">
                <a:latin typeface="+mn-lt"/>
              </a:rPr>
              <a:t>completely</a:t>
            </a:r>
            <a:r>
              <a:rPr lang="hu-HU" sz="2200" dirty="0" smtClean="0">
                <a:latin typeface="+mn-lt"/>
              </a:rPr>
              <a:t> </a:t>
            </a:r>
            <a:r>
              <a:rPr lang="en-US" sz="2200" dirty="0" smtClean="0">
                <a:latin typeface="+mn-lt"/>
              </a:rPr>
              <a:t>takes </a:t>
            </a:r>
            <a:r>
              <a:rPr lang="en-US" sz="2200" dirty="0">
                <a:latin typeface="+mn-lt"/>
              </a:rPr>
              <a:t>place within his own playing space.</a:t>
            </a:r>
            <a:endParaRPr lang="hu-HU" sz="2200" dirty="0">
              <a:latin typeface="+mn-lt"/>
            </a:endParaRPr>
          </a:p>
        </p:txBody>
      </p:sp>
      <p:sp>
        <p:nvSpPr>
          <p:cNvPr id="8" name="Téglalap 7"/>
          <p:cNvSpPr>
            <a:spLocks noChangeArrowheads="1"/>
          </p:cNvSpPr>
          <p:nvPr/>
        </p:nvSpPr>
        <p:spPr bwMode="auto">
          <a:xfrm>
            <a:off x="7935913" y="3167063"/>
            <a:ext cx="504825" cy="358775"/>
          </a:xfrm>
          <a:prstGeom prst="rect">
            <a:avLst/>
          </a:prstGeom>
          <a:noFill/>
          <a:ln w="9525" algn="ctr">
            <a:solidFill>
              <a:schemeClr val="tx1"/>
            </a:solidFill>
            <a:round/>
            <a:headEnd/>
            <a:tailEnd/>
          </a:ln>
        </p:spPr>
        <p:txBody>
          <a:bodyPr/>
          <a:lstStyle/>
          <a:p>
            <a:pPr eaLnBrk="0" hangingPunct="0"/>
            <a:endParaRPr lang="hu-HU"/>
          </a:p>
        </p:txBody>
      </p:sp>
      <p:sp>
        <p:nvSpPr>
          <p:cNvPr id="9" name="Téglalap 8"/>
          <p:cNvSpPr>
            <a:spLocks noChangeArrowheads="1"/>
          </p:cNvSpPr>
          <p:nvPr/>
        </p:nvSpPr>
        <p:spPr bwMode="auto">
          <a:xfrm>
            <a:off x="9304338" y="3167063"/>
            <a:ext cx="504825" cy="358775"/>
          </a:xfrm>
          <a:prstGeom prst="rect">
            <a:avLst/>
          </a:prstGeom>
          <a:noFill/>
          <a:ln w="9525" algn="ctr">
            <a:solidFill>
              <a:schemeClr val="tx1"/>
            </a:solidFill>
            <a:round/>
            <a:headEnd/>
            <a:tailEnd/>
          </a:ln>
        </p:spPr>
        <p:txBody>
          <a:bodyPr/>
          <a:lstStyle/>
          <a:p>
            <a:pPr eaLnBrk="0" hangingPunct="0"/>
            <a:endParaRPr lang="hu-HU"/>
          </a:p>
        </p:txBody>
      </p:sp>
      <p:sp>
        <p:nvSpPr>
          <p:cNvPr id="10" name="Szövegdoboz 9"/>
          <p:cNvSpPr txBox="1">
            <a:spLocks noChangeArrowheads="1"/>
          </p:cNvSpPr>
          <p:nvPr/>
        </p:nvSpPr>
        <p:spPr bwMode="auto">
          <a:xfrm>
            <a:off x="879475" y="4186238"/>
            <a:ext cx="6769100" cy="1108075"/>
          </a:xfrm>
          <a:prstGeom prst="rect">
            <a:avLst/>
          </a:prstGeom>
          <a:noFill/>
          <a:ln w="9525">
            <a:noFill/>
            <a:miter lim="800000"/>
            <a:headEnd/>
            <a:tailEnd/>
          </a:ln>
        </p:spPr>
        <p:txBody>
          <a:bodyPr>
            <a:spAutoFit/>
          </a:bodyPr>
          <a:lstStyle/>
          <a:p>
            <a:pPr eaLnBrk="0" hangingPunct="0">
              <a:defRPr/>
            </a:pPr>
            <a:r>
              <a:rPr lang="hu-HU" sz="2200" dirty="0">
                <a:latin typeface="+mn-lt"/>
                <a:cs typeface="+mn-cs"/>
              </a:rPr>
              <a:t>3. </a:t>
            </a:r>
            <a:r>
              <a:rPr lang="en-US" sz="2200" dirty="0">
                <a:latin typeface="+mn-lt"/>
              </a:rPr>
              <a:t>It is legal to penetrate into the opponent’s free zone, without touching any line and without interfering with the opponent’s play</a:t>
            </a:r>
            <a:endParaRPr lang="hu-HU" sz="2200" dirty="0">
              <a:latin typeface="+mn-lt"/>
              <a:cs typeface="+mn-cs"/>
            </a:endParaRPr>
          </a:p>
        </p:txBody>
      </p:sp>
      <p:sp>
        <p:nvSpPr>
          <p:cNvPr id="11" name="Téglalap 10"/>
          <p:cNvSpPr>
            <a:spLocks noChangeArrowheads="1"/>
          </p:cNvSpPr>
          <p:nvPr/>
        </p:nvSpPr>
        <p:spPr bwMode="auto">
          <a:xfrm>
            <a:off x="7935913" y="4391025"/>
            <a:ext cx="504825" cy="360363"/>
          </a:xfrm>
          <a:prstGeom prst="rect">
            <a:avLst/>
          </a:prstGeom>
          <a:noFill/>
          <a:ln w="9525" algn="ctr">
            <a:solidFill>
              <a:schemeClr val="tx1"/>
            </a:solidFill>
            <a:round/>
            <a:headEnd/>
            <a:tailEnd/>
          </a:ln>
        </p:spPr>
        <p:txBody>
          <a:bodyPr/>
          <a:lstStyle/>
          <a:p>
            <a:pPr eaLnBrk="0" hangingPunct="0"/>
            <a:endParaRPr lang="hu-HU"/>
          </a:p>
        </p:txBody>
      </p:sp>
      <p:sp>
        <p:nvSpPr>
          <p:cNvPr id="12" name="Téglalap 11"/>
          <p:cNvSpPr>
            <a:spLocks noChangeArrowheads="1"/>
          </p:cNvSpPr>
          <p:nvPr/>
        </p:nvSpPr>
        <p:spPr bwMode="auto">
          <a:xfrm>
            <a:off x="9304338" y="4391025"/>
            <a:ext cx="504825" cy="360363"/>
          </a:xfrm>
          <a:prstGeom prst="rect">
            <a:avLst/>
          </a:prstGeom>
          <a:noFill/>
          <a:ln w="9525" algn="ctr">
            <a:solidFill>
              <a:schemeClr val="tx1"/>
            </a:solidFill>
            <a:round/>
            <a:headEnd/>
            <a:tailEnd/>
          </a:ln>
        </p:spPr>
        <p:txBody>
          <a:bodyPr/>
          <a:lstStyle/>
          <a:p>
            <a:pPr eaLnBrk="0" hangingPunct="0"/>
            <a:endParaRPr lang="hu-HU"/>
          </a:p>
        </p:txBody>
      </p:sp>
      <p:sp>
        <p:nvSpPr>
          <p:cNvPr id="13" name="Szövegdoboz 12"/>
          <p:cNvSpPr txBox="1">
            <a:spLocks noChangeArrowheads="1"/>
          </p:cNvSpPr>
          <p:nvPr/>
        </p:nvSpPr>
        <p:spPr bwMode="auto">
          <a:xfrm>
            <a:off x="879475" y="5653088"/>
            <a:ext cx="6769100" cy="1108075"/>
          </a:xfrm>
          <a:prstGeom prst="rect">
            <a:avLst/>
          </a:prstGeom>
          <a:noFill/>
          <a:ln w="9525">
            <a:noFill/>
            <a:miter lim="800000"/>
            <a:headEnd/>
            <a:tailEnd/>
          </a:ln>
        </p:spPr>
        <p:txBody>
          <a:bodyPr>
            <a:spAutoFit/>
          </a:bodyPr>
          <a:lstStyle/>
          <a:p>
            <a:pPr eaLnBrk="0" hangingPunct="0">
              <a:defRPr/>
            </a:pPr>
            <a:r>
              <a:rPr lang="hu-HU" sz="2200" dirty="0">
                <a:latin typeface="+mn-lt"/>
                <a:cs typeface="+mn-cs"/>
              </a:rPr>
              <a:t>4.  </a:t>
            </a:r>
            <a:r>
              <a:rPr lang="hu-HU" sz="2200" dirty="0" err="1">
                <a:latin typeface="+mn-lt"/>
                <a:cs typeface="+mn-cs"/>
              </a:rPr>
              <a:t>If</a:t>
            </a:r>
            <a:r>
              <a:rPr lang="hu-HU" sz="2200" dirty="0">
                <a:latin typeface="+mn-lt"/>
                <a:cs typeface="+mn-cs"/>
              </a:rPr>
              <a:t> a</a:t>
            </a:r>
            <a:r>
              <a:rPr lang="hu-HU" sz="2200" dirty="0">
                <a:latin typeface="+mn-lt"/>
              </a:rPr>
              <a:t> spiker, </a:t>
            </a:r>
            <a:r>
              <a:rPr lang="hu-HU" sz="2200" dirty="0" err="1">
                <a:latin typeface="+mn-lt"/>
              </a:rPr>
              <a:t>after</a:t>
            </a:r>
            <a:r>
              <a:rPr lang="hu-HU" sz="2200" dirty="0">
                <a:latin typeface="+mn-lt"/>
              </a:rPr>
              <a:t> </a:t>
            </a:r>
            <a:r>
              <a:rPr lang="hu-HU" sz="2200" dirty="0" err="1">
                <a:latin typeface="+mn-lt"/>
              </a:rPr>
              <a:t>landing</a:t>
            </a:r>
            <a:r>
              <a:rPr lang="hu-HU" sz="2200" dirty="0">
                <a:latin typeface="+mn-lt"/>
              </a:rPr>
              <a:t> </a:t>
            </a:r>
            <a:r>
              <a:rPr lang="hu-HU" sz="2200" dirty="0" err="1">
                <a:latin typeface="+mn-lt"/>
              </a:rPr>
              <a:t>to</a:t>
            </a:r>
            <a:r>
              <a:rPr lang="hu-HU" sz="2200" dirty="0">
                <a:latin typeface="+mn-lt"/>
              </a:rPr>
              <a:t> </a:t>
            </a:r>
            <a:r>
              <a:rPr lang="hu-HU" sz="2200" dirty="0" err="1">
                <a:latin typeface="+mn-lt"/>
              </a:rPr>
              <a:t>the</a:t>
            </a:r>
            <a:r>
              <a:rPr lang="hu-HU" sz="2200" dirty="0">
                <a:latin typeface="+mn-lt"/>
              </a:rPr>
              <a:t> </a:t>
            </a:r>
            <a:r>
              <a:rPr lang="hu-HU" sz="2200" dirty="0" err="1">
                <a:latin typeface="+mn-lt"/>
              </a:rPr>
              <a:t>floor</a:t>
            </a:r>
            <a:r>
              <a:rPr lang="hu-HU" sz="2200" dirty="0">
                <a:latin typeface="+mn-lt"/>
              </a:rPr>
              <a:t> </a:t>
            </a:r>
            <a:r>
              <a:rPr lang="hu-HU" sz="2200" dirty="0" err="1">
                <a:latin typeface="+mn-lt"/>
              </a:rPr>
              <a:t>lost</a:t>
            </a:r>
            <a:r>
              <a:rPr lang="hu-HU" sz="2200" dirty="0">
                <a:latin typeface="+mn-lt"/>
              </a:rPr>
              <a:t> </a:t>
            </a:r>
            <a:r>
              <a:rPr lang="hu-HU" sz="2200" dirty="0" err="1">
                <a:latin typeface="+mn-lt"/>
              </a:rPr>
              <a:t>his</a:t>
            </a:r>
            <a:r>
              <a:rPr lang="hu-HU" sz="2200" dirty="0">
                <a:latin typeface="+mn-lt"/>
              </a:rPr>
              <a:t> </a:t>
            </a:r>
            <a:r>
              <a:rPr lang="hu-HU" sz="2200" dirty="0" err="1">
                <a:latin typeface="+mn-lt"/>
              </a:rPr>
              <a:t>balance</a:t>
            </a:r>
            <a:r>
              <a:rPr lang="hu-HU" sz="2200" dirty="0">
                <a:latin typeface="+mn-lt"/>
              </a:rPr>
              <a:t> and </a:t>
            </a:r>
            <a:r>
              <a:rPr lang="hu-HU" sz="2200" dirty="0" err="1">
                <a:latin typeface="+mn-lt"/>
              </a:rPr>
              <a:t>unintentionally</a:t>
            </a:r>
            <a:r>
              <a:rPr lang="hu-HU" sz="2200" dirty="0">
                <a:latin typeface="+mn-lt"/>
              </a:rPr>
              <a:t> </a:t>
            </a:r>
            <a:r>
              <a:rPr lang="hu-HU" sz="2200" dirty="0" err="1">
                <a:latin typeface="+mn-lt"/>
              </a:rPr>
              <a:t>fell</a:t>
            </a:r>
            <a:r>
              <a:rPr lang="hu-HU" sz="2200" dirty="0">
                <a:latin typeface="+mn-lt"/>
              </a:rPr>
              <a:t> </a:t>
            </a:r>
            <a:r>
              <a:rPr lang="hu-HU" sz="2200" dirty="0" err="1">
                <a:latin typeface="+mn-lt"/>
              </a:rPr>
              <a:t>into</a:t>
            </a:r>
            <a:r>
              <a:rPr lang="hu-HU" sz="2200" dirty="0">
                <a:latin typeface="+mn-lt"/>
              </a:rPr>
              <a:t> </a:t>
            </a:r>
            <a:r>
              <a:rPr lang="hu-HU" sz="2200" dirty="0" err="1">
                <a:latin typeface="+mn-lt"/>
              </a:rPr>
              <a:t>the</a:t>
            </a:r>
            <a:r>
              <a:rPr lang="hu-HU" sz="2200" dirty="0">
                <a:latin typeface="+mn-lt"/>
              </a:rPr>
              <a:t> net </a:t>
            </a:r>
            <a:r>
              <a:rPr lang="hu-HU" sz="2200" dirty="0" err="1">
                <a:latin typeface="+mn-lt"/>
              </a:rPr>
              <a:t>outside</a:t>
            </a:r>
            <a:r>
              <a:rPr lang="hu-HU" sz="2200" dirty="0">
                <a:latin typeface="+mn-lt"/>
              </a:rPr>
              <a:t> of antenna, </a:t>
            </a:r>
            <a:r>
              <a:rPr lang="hu-HU" sz="2200" dirty="0" err="1">
                <a:latin typeface="+mn-lt"/>
              </a:rPr>
              <a:t>it</a:t>
            </a:r>
            <a:r>
              <a:rPr lang="hu-HU" sz="2200" dirty="0">
                <a:latin typeface="+mn-lt"/>
              </a:rPr>
              <a:t> is fault</a:t>
            </a:r>
            <a:endParaRPr lang="en-GB" sz="2200" dirty="0" err="1">
              <a:latin typeface="+mn-lt"/>
              <a:cs typeface="+mn-cs"/>
            </a:endParaRPr>
          </a:p>
        </p:txBody>
      </p:sp>
      <p:sp>
        <p:nvSpPr>
          <p:cNvPr id="14" name="Téglalap 13"/>
          <p:cNvSpPr>
            <a:spLocks noChangeArrowheads="1"/>
          </p:cNvSpPr>
          <p:nvPr/>
        </p:nvSpPr>
        <p:spPr bwMode="auto">
          <a:xfrm>
            <a:off x="7935913" y="5916613"/>
            <a:ext cx="504825" cy="360362"/>
          </a:xfrm>
          <a:prstGeom prst="rect">
            <a:avLst/>
          </a:prstGeom>
          <a:noFill/>
          <a:ln w="9525" algn="ctr">
            <a:solidFill>
              <a:schemeClr val="tx1"/>
            </a:solidFill>
            <a:round/>
            <a:headEnd/>
            <a:tailEnd/>
          </a:ln>
        </p:spPr>
        <p:txBody>
          <a:bodyPr/>
          <a:lstStyle/>
          <a:p>
            <a:pPr eaLnBrk="0" hangingPunct="0"/>
            <a:endParaRPr lang="hu-HU"/>
          </a:p>
        </p:txBody>
      </p:sp>
      <p:sp>
        <p:nvSpPr>
          <p:cNvPr id="15" name="Téglalap 14"/>
          <p:cNvSpPr>
            <a:spLocks noChangeArrowheads="1"/>
          </p:cNvSpPr>
          <p:nvPr/>
        </p:nvSpPr>
        <p:spPr bwMode="auto">
          <a:xfrm>
            <a:off x="9304338" y="5916613"/>
            <a:ext cx="504825" cy="360362"/>
          </a:xfrm>
          <a:prstGeom prst="rect">
            <a:avLst/>
          </a:prstGeom>
          <a:noFill/>
          <a:ln w="9525" algn="ctr">
            <a:solidFill>
              <a:schemeClr val="tx1"/>
            </a:solidFill>
            <a:round/>
            <a:headEnd/>
            <a:tailEnd/>
          </a:ln>
        </p:spPr>
        <p:txBody>
          <a:bodyPr/>
          <a:lstStyle/>
          <a:p>
            <a:pPr eaLnBrk="0" hangingPunct="0"/>
            <a:endParaRPr lang="hu-HU"/>
          </a:p>
        </p:txBody>
      </p:sp>
      <p:sp>
        <p:nvSpPr>
          <p:cNvPr id="16" name="Szorzás 15"/>
          <p:cNvSpPr/>
          <p:nvPr/>
        </p:nvSpPr>
        <p:spPr bwMode="auto">
          <a:xfrm>
            <a:off x="7864475" y="1909763"/>
            <a:ext cx="576263"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
        <p:nvSpPr>
          <p:cNvPr id="17" name="Szorzás 16"/>
          <p:cNvSpPr/>
          <p:nvPr/>
        </p:nvSpPr>
        <p:spPr bwMode="auto">
          <a:xfrm>
            <a:off x="7864475" y="3022600"/>
            <a:ext cx="576263" cy="614363"/>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
        <p:nvSpPr>
          <p:cNvPr id="18" name="Szorzás 17"/>
          <p:cNvSpPr/>
          <p:nvPr/>
        </p:nvSpPr>
        <p:spPr bwMode="auto">
          <a:xfrm>
            <a:off x="7864475" y="4248150"/>
            <a:ext cx="576263"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
        <p:nvSpPr>
          <p:cNvPr id="19" name="Szorzás 18"/>
          <p:cNvSpPr/>
          <p:nvPr/>
        </p:nvSpPr>
        <p:spPr bwMode="auto">
          <a:xfrm>
            <a:off x="9304338" y="5797550"/>
            <a:ext cx="576262" cy="612775"/>
          </a:xfrm>
          <a:prstGeom prst="mathMultiply">
            <a:avLst/>
          </a:prstGeom>
          <a:solidFill>
            <a:srgbClr val="FF33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u-HU">
              <a:latin typeface="Times" charset="0"/>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animBg="1"/>
      <p:bldP spid="6" grpId="0" animBg="1"/>
      <p:bldP spid="7" grpId="0" build="p"/>
      <p:bldP spid="8" grpId="0" animBg="1"/>
      <p:bldP spid="9" grpId="0" animBg="1"/>
      <p:bldP spid="10" grpId="0" build="p"/>
      <p:bldP spid="11" grpId="0" animBg="1"/>
      <p:bldP spid="12" grpId="0" animBg="1"/>
      <p:bldP spid="13" grpId="0" build="p"/>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960563" y="2628900"/>
            <a:ext cx="7200900" cy="1939925"/>
          </a:xfrm>
          <a:prstGeom prst="rect">
            <a:avLst/>
          </a:prstGeom>
          <a:noFill/>
        </p:spPr>
        <p:txBody>
          <a:bodyPr>
            <a:spAutoFit/>
          </a:bodyPr>
          <a:lstStyle/>
          <a:p>
            <a:pPr algn="ctr">
              <a:defRPr/>
            </a:pPr>
            <a:r>
              <a:rPr lang="hu-HU" b="1" dirty="0" err="1">
                <a:latin typeface="+mn-lt"/>
              </a:rPr>
              <a:t>This</a:t>
            </a:r>
            <a:r>
              <a:rPr lang="hu-HU" b="1" dirty="0">
                <a:latin typeface="+mn-lt"/>
              </a:rPr>
              <a:t> </a:t>
            </a:r>
            <a:r>
              <a:rPr lang="hu-HU" b="1" dirty="0" err="1">
                <a:latin typeface="+mn-lt"/>
              </a:rPr>
              <a:t>module</a:t>
            </a:r>
            <a:r>
              <a:rPr lang="hu-HU" b="1" dirty="0">
                <a:latin typeface="+mn-lt"/>
              </a:rPr>
              <a:t> is </a:t>
            </a:r>
            <a:r>
              <a:rPr lang="hu-HU" b="1" dirty="0" err="1">
                <a:latin typeface="+mn-lt"/>
              </a:rPr>
              <a:t>now</a:t>
            </a:r>
            <a:r>
              <a:rPr lang="hu-HU" b="1" dirty="0">
                <a:latin typeface="+mn-lt"/>
              </a:rPr>
              <a:t> </a:t>
            </a:r>
            <a:r>
              <a:rPr lang="hu-HU" b="1" dirty="0" err="1">
                <a:latin typeface="+mn-lt"/>
              </a:rPr>
              <a:t>complete</a:t>
            </a:r>
            <a:endParaRPr lang="hu-HU" b="1" dirty="0">
              <a:latin typeface="+mn-lt"/>
            </a:endParaRPr>
          </a:p>
          <a:p>
            <a:pPr algn="ctr">
              <a:defRPr/>
            </a:pPr>
            <a:endParaRPr lang="hu-HU" b="1" dirty="0">
              <a:latin typeface="+mn-lt"/>
            </a:endParaRPr>
          </a:p>
          <a:p>
            <a:pPr algn="ctr">
              <a:defRPr/>
            </a:pPr>
            <a:r>
              <a:rPr lang="hu-HU" b="1" dirty="0" err="1">
                <a:latin typeface="+mn-lt"/>
              </a:rPr>
              <a:t>Thank</a:t>
            </a:r>
            <a:r>
              <a:rPr lang="hu-HU" b="1" dirty="0">
                <a:latin typeface="+mn-lt"/>
              </a:rPr>
              <a:t> </a:t>
            </a:r>
            <a:r>
              <a:rPr lang="hu-HU" b="1" dirty="0" err="1">
                <a:latin typeface="+mn-lt"/>
              </a:rPr>
              <a:t>you</a:t>
            </a:r>
            <a:r>
              <a:rPr lang="hu-HU" b="1" dirty="0">
                <a:latin typeface="+mn-lt"/>
              </a:rPr>
              <a:t> </a:t>
            </a:r>
            <a:r>
              <a:rPr lang="hu-HU" b="1" dirty="0" err="1">
                <a:latin typeface="+mn-lt"/>
              </a:rPr>
              <a:t>for</a:t>
            </a:r>
            <a:r>
              <a:rPr lang="hu-HU" b="1" dirty="0">
                <a:latin typeface="+mn-lt"/>
              </a:rPr>
              <a:t> </a:t>
            </a:r>
            <a:r>
              <a:rPr lang="hu-HU" b="1" dirty="0" err="1">
                <a:latin typeface="+mn-lt"/>
              </a:rPr>
              <a:t>choosing</a:t>
            </a:r>
            <a:r>
              <a:rPr lang="hu-HU" b="1" dirty="0">
                <a:latin typeface="+mn-lt"/>
              </a:rPr>
              <a:t> </a:t>
            </a:r>
            <a:r>
              <a:rPr lang="hu-HU" b="1" dirty="0" err="1">
                <a:latin typeface="+mn-lt"/>
              </a:rPr>
              <a:t>the</a:t>
            </a:r>
            <a:r>
              <a:rPr lang="hu-HU" b="1" dirty="0">
                <a:latin typeface="+mn-lt"/>
              </a:rPr>
              <a:t> </a:t>
            </a:r>
          </a:p>
          <a:p>
            <a:pPr algn="ctr">
              <a:defRPr/>
            </a:pPr>
            <a:endParaRPr lang="hu-HU" b="1" dirty="0">
              <a:latin typeface="+mn-lt"/>
            </a:endParaRPr>
          </a:p>
          <a:p>
            <a:pPr algn="ctr">
              <a:defRPr/>
            </a:pPr>
            <a:r>
              <a:rPr lang="hu-HU" b="1" dirty="0">
                <a:latin typeface="+mn-lt"/>
              </a:rPr>
              <a:t>FIVB </a:t>
            </a:r>
            <a:r>
              <a:rPr lang="hu-HU" b="1" dirty="0" err="1">
                <a:latin typeface="+mn-lt"/>
              </a:rPr>
              <a:t>Multimedia</a:t>
            </a:r>
            <a:r>
              <a:rPr lang="hu-HU" b="1" dirty="0">
                <a:latin typeface="+mn-lt"/>
              </a:rPr>
              <a:t> </a:t>
            </a:r>
            <a:r>
              <a:rPr lang="hu-HU" b="1" dirty="0" err="1">
                <a:latin typeface="+mn-lt"/>
              </a:rPr>
              <a:t>Teaching</a:t>
            </a:r>
            <a:r>
              <a:rPr lang="hu-HU" b="1" dirty="0">
                <a:latin typeface="+mn-lt"/>
              </a:rPr>
              <a:t> </a:t>
            </a:r>
            <a:r>
              <a:rPr lang="hu-HU" b="1" dirty="0" err="1">
                <a:latin typeface="+mn-lt"/>
              </a:rPr>
              <a:t>Material</a:t>
            </a:r>
            <a:r>
              <a:rPr lang="hu-HU" b="1" dirty="0">
                <a:latin typeface="+mn-lt"/>
              </a:rPr>
              <a:t> 2015</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2413000"/>
            <a:ext cx="9432925" cy="1685925"/>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In blocking, a player may touch the ball beyond the net, provided that he/she does not interfere with the opponent’s play before or during the latter's attack hit</a:t>
            </a:r>
            <a:r>
              <a:rPr lang="pl-PL" dirty="0">
                <a:latin typeface="+mn-lt"/>
                <a:cs typeface="+mn-cs"/>
              </a:rPr>
              <a:t> (11.1.1)</a:t>
            </a:r>
            <a:endParaRPr lang="en-US" dirty="0">
              <a:latin typeface="+mn-lt"/>
              <a:cs typeface="+mn-cs"/>
            </a:endParaRP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MAIN ASPECTS</a:t>
            </a:r>
            <a:endParaRPr lang="en-US" b="1" cap="all" dirty="0">
              <a:latin typeface="Arial" charset="0"/>
            </a:endParaRPr>
          </a:p>
        </p:txBody>
      </p:sp>
      <p:sp>
        <p:nvSpPr>
          <p:cNvPr id="4" name="Szövegdoboz 28"/>
          <p:cNvSpPr txBox="1">
            <a:spLocks noChangeArrowheads="1"/>
          </p:cNvSpPr>
          <p:nvPr/>
        </p:nvSpPr>
        <p:spPr bwMode="auto">
          <a:xfrm>
            <a:off x="663575" y="4327525"/>
            <a:ext cx="9432925" cy="2308225"/>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After an attack hit, a player is permitted to pass his/her hand beyond the net, provided that the contact has been made within his/her own playing space </a:t>
            </a:r>
            <a:r>
              <a:rPr lang="pl-PL" dirty="0">
                <a:latin typeface="+mn-lt"/>
                <a:cs typeface="+mn-cs"/>
              </a:rPr>
              <a:t> (11.1.2)</a:t>
            </a:r>
          </a:p>
          <a:p>
            <a:pPr marL="268288" lvl="1" algn="just" eaLnBrk="0" hangingPunct="0">
              <a:lnSpc>
                <a:spcPct val="150000"/>
              </a:lnSpc>
              <a:defRPr/>
            </a:pPr>
            <a:r>
              <a:rPr lang="pl-PL" dirty="0">
                <a:solidFill>
                  <a:srgbClr val="FF0000"/>
                </a:solidFill>
                <a:latin typeface="+mn-lt"/>
                <a:cs typeface="+mn-cs"/>
              </a:rPr>
              <a:t>To spike or set in the opponent’s space is a fault!</a:t>
            </a:r>
            <a:endParaRPr lang="en-US" dirty="0">
              <a:solidFill>
                <a:srgbClr val="FF0000"/>
              </a:solidFill>
              <a:latin typeface="+mn-lt"/>
              <a:cs typeface="+mn-cs"/>
            </a:endParaRPr>
          </a:p>
        </p:txBody>
      </p:sp>
      <p:sp>
        <p:nvSpPr>
          <p:cNvPr id="5" name="Szövegdoboz 4"/>
          <p:cNvSpPr txBox="1">
            <a:spLocks noChangeArrowheads="1"/>
          </p:cNvSpPr>
          <p:nvPr/>
        </p:nvSpPr>
        <p:spPr bwMode="auto">
          <a:xfrm>
            <a:off x="663575" y="1117600"/>
            <a:ext cx="9432925" cy="1200329"/>
          </a:xfrm>
          <a:prstGeom prst="rect">
            <a:avLst/>
          </a:prstGeom>
          <a:noFill/>
          <a:ln w="9525">
            <a:noFill/>
            <a:miter lim="800000"/>
            <a:headEnd/>
            <a:tailEnd/>
          </a:ln>
        </p:spPr>
        <p:txBody>
          <a:bodyPr>
            <a:spAutoFit/>
          </a:bodyPr>
          <a:lstStyle/>
          <a:p>
            <a:pPr marL="268288" lvl="1" algn="just" eaLnBrk="0" hangingPunct="0">
              <a:lnSpc>
                <a:spcPct val="150000"/>
              </a:lnSpc>
              <a:defRPr/>
            </a:pPr>
            <a:r>
              <a:rPr lang="hu-HU" dirty="0" err="1">
                <a:solidFill>
                  <a:srgbClr val="FF0000"/>
                </a:solidFill>
                <a:latin typeface="+mn-lt"/>
                <a:cs typeface="+mn-cs"/>
              </a:rPr>
              <a:t>Pay</a:t>
            </a:r>
            <a:r>
              <a:rPr lang="hu-HU" dirty="0">
                <a:solidFill>
                  <a:srgbClr val="FF0000"/>
                </a:solidFill>
                <a:latin typeface="+mn-lt"/>
                <a:cs typeface="+mn-cs"/>
              </a:rPr>
              <a:t> </a:t>
            </a:r>
            <a:r>
              <a:rPr lang="hu-HU" dirty="0" err="1">
                <a:solidFill>
                  <a:srgbClr val="FF0000"/>
                </a:solidFill>
                <a:latin typeface="+mn-lt"/>
                <a:cs typeface="+mn-cs"/>
              </a:rPr>
              <a:t>attention</a:t>
            </a:r>
            <a:r>
              <a:rPr lang="hu-HU" dirty="0">
                <a:solidFill>
                  <a:srgbClr val="FF0000"/>
                </a:solidFill>
                <a:latin typeface="+mn-lt"/>
                <a:cs typeface="+mn-cs"/>
              </a:rPr>
              <a:t>:  </a:t>
            </a:r>
            <a:r>
              <a:rPr lang="hu-HU" dirty="0" err="1">
                <a:solidFill>
                  <a:srgbClr val="FF0000"/>
                </a:solidFill>
                <a:latin typeface="+mn-lt"/>
                <a:cs typeface="+mn-cs"/>
              </a:rPr>
              <a:t>the</a:t>
            </a:r>
            <a:r>
              <a:rPr lang="hu-HU" dirty="0">
                <a:solidFill>
                  <a:srgbClr val="FF0000"/>
                </a:solidFill>
                <a:latin typeface="+mn-lt"/>
                <a:cs typeface="+mn-cs"/>
              </a:rPr>
              <a:t> </a:t>
            </a:r>
            <a:r>
              <a:rPr lang="hu-HU" dirty="0" err="1">
                <a:solidFill>
                  <a:srgbClr val="FF0000"/>
                </a:solidFill>
                <a:latin typeface="+mn-lt"/>
                <a:cs typeface="+mn-cs"/>
              </a:rPr>
              <a:t>referees</a:t>
            </a:r>
            <a:r>
              <a:rPr lang="hu-HU" dirty="0">
                <a:solidFill>
                  <a:srgbClr val="FF0000"/>
                </a:solidFill>
                <a:latin typeface="+mn-lt"/>
                <a:cs typeface="+mn-cs"/>
              </a:rPr>
              <a:t> </a:t>
            </a:r>
            <a:r>
              <a:rPr lang="hu-HU" dirty="0" err="1">
                <a:solidFill>
                  <a:srgbClr val="FF0000"/>
                </a:solidFill>
                <a:latin typeface="+mn-lt"/>
                <a:cs typeface="+mn-cs"/>
              </a:rPr>
              <a:t>should</a:t>
            </a:r>
            <a:r>
              <a:rPr lang="hu-HU" dirty="0">
                <a:solidFill>
                  <a:srgbClr val="FF0000"/>
                </a:solidFill>
                <a:latin typeface="+mn-lt"/>
                <a:cs typeface="+mn-cs"/>
              </a:rPr>
              <a:t> </a:t>
            </a:r>
            <a:r>
              <a:rPr lang="hu-HU" dirty="0" err="1">
                <a:solidFill>
                  <a:srgbClr val="FF0000"/>
                </a:solidFill>
                <a:latin typeface="+mn-lt"/>
                <a:cs typeface="+mn-cs"/>
              </a:rPr>
              <a:t>concentrate</a:t>
            </a:r>
            <a:r>
              <a:rPr lang="hu-HU" dirty="0">
                <a:solidFill>
                  <a:srgbClr val="FF0000"/>
                </a:solidFill>
                <a:latin typeface="+mn-lt"/>
                <a:cs typeface="+mn-cs"/>
              </a:rPr>
              <a:t> </a:t>
            </a:r>
            <a:r>
              <a:rPr lang="hu-HU" dirty="0" err="1">
                <a:solidFill>
                  <a:srgbClr val="FF0000"/>
                </a:solidFill>
                <a:latin typeface="+mn-lt"/>
                <a:cs typeface="+mn-cs"/>
              </a:rPr>
              <a:t>to</a:t>
            </a:r>
            <a:r>
              <a:rPr lang="hu-HU" dirty="0">
                <a:solidFill>
                  <a:srgbClr val="FF0000"/>
                </a:solidFill>
                <a:latin typeface="+mn-lt"/>
                <a:cs typeface="+mn-cs"/>
              </a:rPr>
              <a:t> </a:t>
            </a:r>
            <a:r>
              <a:rPr lang="hu-HU" dirty="0" err="1">
                <a:solidFill>
                  <a:srgbClr val="FF0000"/>
                </a:solidFill>
                <a:latin typeface="+mn-lt"/>
                <a:cs typeface="+mn-cs"/>
              </a:rPr>
              <a:t>the</a:t>
            </a:r>
            <a:r>
              <a:rPr lang="hu-HU" dirty="0">
                <a:solidFill>
                  <a:srgbClr val="FF0000"/>
                </a:solidFill>
                <a:latin typeface="+mn-lt"/>
                <a:cs typeface="+mn-cs"/>
              </a:rPr>
              <a:t> </a:t>
            </a:r>
            <a:r>
              <a:rPr lang="hu-HU" dirty="0" smtClean="0">
                <a:solidFill>
                  <a:srgbClr val="FF0000"/>
                </a:solidFill>
                <a:latin typeface="+mn-lt"/>
                <a:cs typeface="+mn-cs"/>
              </a:rPr>
              <a:t>play </a:t>
            </a:r>
            <a:r>
              <a:rPr lang="hu-HU" dirty="0" err="1" smtClean="0">
                <a:solidFill>
                  <a:srgbClr val="FF0000"/>
                </a:solidFill>
                <a:latin typeface="+mn-lt"/>
                <a:cs typeface="+mn-cs"/>
              </a:rPr>
              <a:t>above</a:t>
            </a:r>
            <a:r>
              <a:rPr lang="hu-HU" dirty="0" smtClean="0">
                <a:solidFill>
                  <a:srgbClr val="FF0000"/>
                </a:solidFill>
                <a:latin typeface="+mn-lt"/>
                <a:cs typeface="+mn-cs"/>
              </a:rPr>
              <a:t> </a:t>
            </a:r>
            <a:r>
              <a:rPr lang="hu-HU" dirty="0" err="1" smtClean="0">
                <a:solidFill>
                  <a:srgbClr val="FF0000"/>
                </a:solidFill>
                <a:latin typeface="+mn-lt"/>
                <a:cs typeface="+mn-cs"/>
              </a:rPr>
              <a:t>the</a:t>
            </a:r>
            <a:r>
              <a:rPr lang="hu-HU" dirty="0" smtClean="0">
                <a:solidFill>
                  <a:srgbClr val="FF0000"/>
                </a:solidFill>
                <a:latin typeface="+mn-lt"/>
                <a:cs typeface="+mn-cs"/>
              </a:rPr>
              <a:t> </a:t>
            </a:r>
            <a:r>
              <a:rPr lang="hu-HU" dirty="0">
                <a:solidFill>
                  <a:srgbClr val="FF0000"/>
                </a:solidFill>
                <a:latin typeface="+mn-lt"/>
                <a:cs typeface="+mn-cs"/>
              </a:rPr>
              <a:t>net</a:t>
            </a:r>
            <a:endParaRPr lang="en-US" dirty="0">
              <a:solidFill>
                <a:srgbClr val="FF0000"/>
              </a:solidFill>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a:spLocks noChangeArrowheads="1"/>
          </p:cNvSpPr>
          <p:nvPr/>
        </p:nvSpPr>
        <p:spPr bwMode="auto">
          <a:xfrm>
            <a:off x="592138" y="468313"/>
            <a:ext cx="6551612" cy="461962"/>
          </a:xfrm>
          <a:prstGeom prst="rect">
            <a:avLst/>
          </a:prstGeom>
          <a:noFill/>
          <a:ln w="9525">
            <a:noFill/>
            <a:miter lim="800000"/>
            <a:headEnd/>
            <a:tailEnd/>
          </a:ln>
        </p:spPr>
        <p:txBody>
          <a:bodyPr>
            <a:spAutoFit/>
          </a:bodyPr>
          <a:lstStyle/>
          <a:p>
            <a:r>
              <a:rPr lang="hu-HU"/>
              <a:t> </a:t>
            </a:r>
          </a:p>
        </p:txBody>
      </p:sp>
    </p:spTree>
    <p:custDataLst>
      <p:tags r:id="rId2"/>
    </p:custDataLst>
    <p:controls>
      <p:control spid="2050" name="s540ed18e02b4489b8a9984ce5d0ecc5" r:id="rId3" imgW="10095238" imgH="5673189"/>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8929688" cy="1200329"/>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solidFill>
                  <a:srgbClr val="FF0000"/>
                </a:solidFill>
                <a:latin typeface="+mn-lt"/>
                <a:cs typeface="+mn-cs"/>
              </a:rPr>
              <a:t>Any front row player </a:t>
            </a:r>
            <a:r>
              <a:rPr lang="pl-PL" dirty="0" smtClean="0">
                <a:solidFill>
                  <a:srgbClr val="FF0000"/>
                </a:solidFill>
                <a:latin typeface="+mn-lt"/>
                <a:cs typeface="+mn-cs"/>
              </a:rPr>
              <a:t>always has </a:t>
            </a:r>
            <a:r>
              <a:rPr lang="pl-PL" dirty="0">
                <a:solidFill>
                  <a:srgbClr val="FF0000"/>
                </a:solidFill>
                <a:latin typeface="+mn-lt"/>
                <a:cs typeface="+mn-cs"/>
              </a:rPr>
              <a:t>the right to touch the part of the ball that is above his court</a:t>
            </a:r>
            <a:endParaRPr lang="en-US" dirty="0" err="1">
              <a:solidFill>
                <a:srgbClr val="FF0000"/>
              </a:solidFill>
              <a:latin typeface="+mn-lt"/>
              <a:cs typeface="+mn-cs"/>
            </a:endParaRPr>
          </a:p>
        </p:txBody>
      </p:sp>
      <p:sp>
        <p:nvSpPr>
          <p:cNvPr id="5123" name="Szövegdoboz 2"/>
          <p:cNvSpPr txBox="1">
            <a:spLocks noChangeArrowheads="1"/>
          </p:cNvSpPr>
          <p:nvPr/>
        </p:nvSpPr>
        <p:spPr bwMode="auto">
          <a:xfrm>
            <a:off x="808038" y="685800"/>
            <a:ext cx="7416800" cy="830263"/>
          </a:xfrm>
          <a:prstGeom prst="rect">
            <a:avLst/>
          </a:prstGeom>
          <a:noFill/>
          <a:ln w="9525">
            <a:noFill/>
            <a:miter lim="800000"/>
            <a:headEnd/>
            <a:tailEnd/>
          </a:ln>
        </p:spPr>
        <p:txBody>
          <a:bodyPr>
            <a:spAutoFit/>
          </a:bodyPr>
          <a:lstStyle/>
          <a:p>
            <a:pPr eaLnBrk="0" hangingPunct="0">
              <a:defRPr/>
            </a:pPr>
            <a:r>
              <a:rPr lang="pl-PL" b="1" cap="all" dirty="0">
                <a:latin typeface="Arial" charset="0"/>
              </a:rPr>
              <a:t>BASIC PRINCIPLES FOR PLAYING THE BALL ABOVE THE NET</a:t>
            </a:r>
            <a:endParaRPr lang="en-US" b="1" cap="all" dirty="0">
              <a:latin typeface="Arial" charset="0"/>
            </a:endParaRPr>
          </a:p>
        </p:txBody>
      </p:sp>
      <p:pic>
        <p:nvPicPr>
          <p:cNvPr id="5" name="Kép 4" descr="joust.jpg"/>
          <p:cNvPicPr>
            <a:picLocks noChangeAspect="1"/>
          </p:cNvPicPr>
          <p:nvPr/>
        </p:nvPicPr>
        <p:blipFill>
          <a:blip r:embed="rId4" cstate="print"/>
          <a:srcRect/>
          <a:stretch>
            <a:fillRect/>
          </a:stretch>
        </p:blipFill>
        <p:spPr bwMode="auto">
          <a:xfrm>
            <a:off x="5416550" y="2628900"/>
            <a:ext cx="4630738" cy="4681538"/>
          </a:xfrm>
          <a:prstGeom prst="rect">
            <a:avLst/>
          </a:prstGeom>
          <a:noFill/>
          <a:ln w="9525">
            <a:noFill/>
            <a:miter lim="800000"/>
            <a:headEnd/>
            <a:tailEnd/>
          </a:ln>
        </p:spPr>
      </p:pic>
      <p:sp>
        <p:nvSpPr>
          <p:cNvPr id="6" name="Szövegdoboz 5"/>
          <p:cNvSpPr txBox="1">
            <a:spLocks noChangeArrowheads="1"/>
          </p:cNvSpPr>
          <p:nvPr/>
        </p:nvSpPr>
        <p:spPr bwMode="auto">
          <a:xfrm>
            <a:off x="663575" y="3133725"/>
            <a:ext cx="4464050" cy="2862263"/>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Any front row player has always the right to play </a:t>
            </a:r>
            <a:r>
              <a:rPr lang="pl-PL" dirty="0" smtClean="0">
                <a:latin typeface="+mn-lt"/>
                <a:cs typeface="+mn-cs"/>
              </a:rPr>
              <a:t>the ball above </a:t>
            </a:r>
            <a:r>
              <a:rPr lang="pl-PL" dirty="0">
                <a:latin typeface="+mn-lt"/>
                <a:cs typeface="+mn-cs"/>
              </a:rPr>
              <a:t>the net </a:t>
            </a:r>
          </a:p>
          <a:p>
            <a:pPr marL="268288" lvl="1" algn="just" eaLnBrk="0" hangingPunct="0">
              <a:lnSpc>
                <a:spcPct val="150000"/>
              </a:lnSpc>
              <a:defRPr/>
            </a:pPr>
            <a:r>
              <a:rPr lang="pl-PL" dirty="0">
                <a:latin typeface="+mn-lt"/>
                <a:cs typeface="+mn-cs"/>
              </a:rPr>
              <a:t>– this is a „neutral space”: the ball is „cut” by the net plane</a:t>
            </a:r>
            <a:endParaRPr lang="en-US" dirty="0" err="1">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9432925" cy="1200329"/>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May set </a:t>
            </a:r>
            <a:r>
              <a:rPr lang="pl-PL" dirty="0" err="1">
                <a:latin typeface="+mn-lt"/>
                <a:cs typeface="+mn-cs"/>
              </a:rPr>
              <a:t>provided</a:t>
            </a:r>
            <a:r>
              <a:rPr lang="pl-PL" dirty="0">
                <a:latin typeface="+mn-lt"/>
                <a:cs typeface="+mn-cs"/>
              </a:rPr>
              <a:t> </a:t>
            </a:r>
            <a:r>
              <a:rPr lang="pl-PL" dirty="0" err="1">
                <a:latin typeface="+mn-lt"/>
                <a:cs typeface="+mn-cs"/>
              </a:rPr>
              <a:t>that</a:t>
            </a:r>
            <a:r>
              <a:rPr lang="pl-PL" dirty="0">
                <a:latin typeface="+mn-lt"/>
                <a:cs typeface="+mn-cs"/>
              </a:rPr>
              <a:t>:</a:t>
            </a:r>
          </a:p>
          <a:p>
            <a:pPr marL="268288" lvl="1" algn="just" eaLnBrk="0" hangingPunct="0">
              <a:lnSpc>
                <a:spcPct val="150000"/>
              </a:lnSpc>
              <a:defRPr/>
            </a:pPr>
            <a:r>
              <a:rPr lang="pl-PL" dirty="0">
                <a:latin typeface="+mn-lt"/>
                <a:cs typeface="+mn-cs"/>
              </a:rPr>
              <a:t>- contacts the ball within </a:t>
            </a:r>
            <a:r>
              <a:rPr lang="pl-PL" dirty="0" smtClean="0">
                <a:latin typeface="+mn-lt"/>
                <a:cs typeface="+mn-cs"/>
              </a:rPr>
              <a:t>his/her </a:t>
            </a:r>
            <a:r>
              <a:rPr lang="pl-PL" dirty="0">
                <a:latin typeface="+mn-lt"/>
                <a:cs typeface="+mn-cs"/>
              </a:rPr>
              <a:t>own playing space</a:t>
            </a:r>
            <a:endParaRPr lang="en-US" dirty="0" err="1">
              <a:latin typeface="+mn-lt"/>
              <a:cs typeface="+mn-cs"/>
            </a:endParaRPr>
          </a:p>
        </p:txBody>
      </p:sp>
      <p:sp>
        <p:nvSpPr>
          <p:cNvPr id="5123" name="Szövegdoboz 2"/>
          <p:cNvSpPr txBox="1">
            <a:spLocks noChangeArrowheads="1"/>
          </p:cNvSpPr>
          <p:nvPr/>
        </p:nvSpPr>
        <p:spPr bwMode="auto">
          <a:xfrm>
            <a:off x="808038" y="685800"/>
            <a:ext cx="7416800" cy="830263"/>
          </a:xfrm>
          <a:prstGeom prst="rect">
            <a:avLst/>
          </a:prstGeom>
          <a:noFill/>
          <a:ln w="9525">
            <a:noFill/>
            <a:miter lim="800000"/>
            <a:headEnd/>
            <a:tailEnd/>
          </a:ln>
        </p:spPr>
        <p:txBody>
          <a:bodyPr>
            <a:spAutoFit/>
          </a:bodyPr>
          <a:lstStyle/>
          <a:p>
            <a:pPr eaLnBrk="0" hangingPunct="0">
              <a:defRPr/>
            </a:pPr>
            <a:r>
              <a:rPr lang="pl-PL" b="1" cap="all" dirty="0">
                <a:latin typeface="Arial" charset="0"/>
              </a:rPr>
              <a:t>BACK ROW SETTER PLAYING CLOSE TO THE NET</a:t>
            </a:r>
            <a:endParaRPr lang="en-US" b="1" cap="all" dirty="0">
              <a:latin typeface="Arial" charset="0"/>
            </a:endParaRPr>
          </a:p>
        </p:txBody>
      </p:sp>
      <p:sp>
        <p:nvSpPr>
          <p:cNvPr id="4" name="Szövegdoboz 28"/>
          <p:cNvSpPr txBox="1">
            <a:spLocks noChangeArrowheads="1"/>
          </p:cNvSpPr>
          <p:nvPr/>
        </p:nvSpPr>
        <p:spPr bwMode="auto">
          <a:xfrm>
            <a:off x="663575" y="3587750"/>
            <a:ext cx="9432925" cy="1754188"/>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After the pass is made, an opponent may </a:t>
            </a:r>
            <a:r>
              <a:rPr lang="en-US" dirty="0">
                <a:latin typeface="+mn-lt"/>
                <a:cs typeface="+mn-cs"/>
              </a:rPr>
              <a:t>touch the ball inside the </a:t>
            </a:r>
            <a:r>
              <a:rPr lang="pl-PL" dirty="0" err="1">
                <a:latin typeface="+mn-lt"/>
                <a:cs typeface="+mn-cs"/>
              </a:rPr>
              <a:t>setter’s</a:t>
            </a:r>
            <a:r>
              <a:rPr lang="pl-PL" dirty="0">
                <a:latin typeface="+mn-lt"/>
                <a:cs typeface="+mn-cs"/>
              </a:rPr>
              <a:t> </a:t>
            </a:r>
            <a:r>
              <a:rPr lang="en-US" dirty="0">
                <a:latin typeface="+mn-lt"/>
                <a:cs typeface="+mn-cs"/>
              </a:rPr>
              <a:t>space only if the ball directs towards </a:t>
            </a:r>
            <a:r>
              <a:rPr lang="en-US" dirty="0" smtClean="0">
                <a:latin typeface="+mn-lt"/>
                <a:cs typeface="+mn-cs"/>
              </a:rPr>
              <a:t>him</a:t>
            </a:r>
            <a:r>
              <a:rPr lang="hu-HU" dirty="0" smtClean="0">
                <a:latin typeface="+mn-lt"/>
                <a:cs typeface="+mn-cs"/>
              </a:rPr>
              <a:t>/</a:t>
            </a:r>
            <a:r>
              <a:rPr lang="hu-HU" dirty="0" err="1" smtClean="0">
                <a:latin typeface="+mn-lt"/>
                <a:cs typeface="+mn-cs"/>
              </a:rPr>
              <a:t>her</a:t>
            </a:r>
            <a:r>
              <a:rPr lang="en-US" dirty="0" smtClean="0">
                <a:latin typeface="+mn-lt"/>
                <a:cs typeface="+mn-cs"/>
              </a:rPr>
              <a:t> </a:t>
            </a:r>
            <a:r>
              <a:rPr lang="en-US" dirty="0">
                <a:latin typeface="+mn-lt"/>
                <a:cs typeface="+mn-cs"/>
              </a:rPr>
              <a:t>and there’s no other player close to the path of the ball able to play it</a:t>
            </a:r>
          </a:p>
        </p:txBody>
      </p:sp>
      <p:sp>
        <p:nvSpPr>
          <p:cNvPr id="5" name="Prostokąt 4"/>
          <p:cNvSpPr/>
          <p:nvPr/>
        </p:nvSpPr>
        <p:spPr>
          <a:xfrm>
            <a:off x="663575" y="2701925"/>
            <a:ext cx="9721850" cy="577850"/>
          </a:xfrm>
          <a:prstGeom prst="rect">
            <a:avLst/>
          </a:prstGeom>
        </p:spPr>
        <p:txBody>
          <a:bodyPr>
            <a:spAutoFit/>
          </a:bodyPr>
          <a:lstStyle/>
          <a:p>
            <a:pPr marL="268288" lvl="1" algn="just" eaLnBrk="0" hangingPunct="0">
              <a:lnSpc>
                <a:spcPct val="150000"/>
              </a:lnSpc>
              <a:defRPr/>
            </a:pPr>
            <a:r>
              <a:rPr lang="pl-PL" dirty="0">
                <a:latin typeface="+mn-lt"/>
                <a:cs typeface="+mn-cs"/>
              </a:rPr>
              <a:t>- </a:t>
            </a:r>
            <a:r>
              <a:rPr lang="en-US" dirty="0">
                <a:latin typeface="+mn-lt"/>
                <a:cs typeface="+mn-cs"/>
              </a:rPr>
              <a:t>passed ball doesn’t become a completed attack</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1" presetClass="entr" presetSubtype="0" repeatCount="indefinite" fill="hold" grpId="0" nodeType="with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663575" y="1620838"/>
            <a:ext cx="9432925" cy="1200329"/>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Attack hit only within own playing space. </a:t>
            </a:r>
          </a:p>
          <a:p>
            <a:pPr marL="268288" lvl="1" algn="just" eaLnBrk="0" hangingPunct="0">
              <a:lnSpc>
                <a:spcPct val="150000"/>
              </a:lnSpc>
              <a:defRPr/>
            </a:pPr>
            <a:r>
              <a:rPr lang="pl-PL" dirty="0">
                <a:latin typeface="+mn-lt"/>
                <a:cs typeface="+mn-cs"/>
              </a:rPr>
              <a:t>Blocking – under specific conditions – allowed </a:t>
            </a:r>
            <a:r>
              <a:rPr lang="en-US" dirty="0" smtClean="0">
                <a:latin typeface="+mn-lt"/>
                <a:cs typeface="+mn-cs"/>
              </a:rPr>
              <a:t>beyond the net</a:t>
            </a:r>
            <a:r>
              <a:rPr lang="pl-PL" dirty="0" smtClean="0">
                <a:latin typeface="+mn-lt"/>
                <a:cs typeface="+mn-cs"/>
              </a:rPr>
              <a:t>.</a:t>
            </a:r>
            <a:endParaRPr lang="pl-PL" dirty="0">
              <a:latin typeface="+mn-lt"/>
              <a:cs typeface="+mn-cs"/>
            </a:endParaRP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ATTACK HIT VS BLOCKING</a:t>
            </a:r>
            <a:endParaRPr lang="en-US" b="1" cap="all" dirty="0">
              <a:latin typeface="Arial" charset="0"/>
            </a:endParaRPr>
          </a:p>
        </p:txBody>
      </p:sp>
      <p:sp>
        <p:nvSpPr>
          <p:cNvPr id="5" name="Szövegdoboz 28"/>
          <p:cNvSpPr txBox="1">
            <a:spLocks noChangeArrowheads="1"/>
          </p:cNvSpPr>
          <p:nvPr/>
        </p:nvSpPr>
        <p:spPr bwMode="auto">
          <a:xfrm>
            <a:off x="663575" y="3349625"/>
            <a:ext cx="9432925" cy="2862263"/>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I</a:t>
            </a:r>
            <a:r>
              <a:rPr lang="en-US" dirty="0">
                <a:latin typeface="+mn-lt"/>
                <a:cs typeface="+mn-cs"/>
              </a:rPr>
              <a:t>f a ball is coming from own </a:t>
            </a:r>
            <a:r>
              <a:rPr lang="hu-HU" dirty="0">
                <a:latin typeface="+mn-lt"/>
                <a:cs typeface="+mn-cs"/>
              </a:rPr>
              <a:t>team </a:t>
            </a:r>
            <a:r>
              <a:rPr lang="en-US" dirty="0">
                <a:latin typeface="+mn-lt"/>
                <a:cs typeface="+mn-cs"/>
              </a:rPr>
              <a:t>pass</a:t>
            </a:r>
            <a:r>
              <a:rPr lang="hu-HU" dirty="0">
                <a:latin typeface="+mn-lt"/>
                <a:cs typeface="+mn-cs"/>
              </a:rPr>
              <a:t>,</a:t>
            </a:r>
            <a:r>
              <a:rPr lang="en-US" dirty="0">
                <a:latin typeface="+mn-lt"/>
                <a:cs typeface="+mn-cs"/>
              </a:rPr>
              <a:t> contact with it will never be considered a block</a:t>
            </a:r>
            <a:r>
              <a:rPr lang="pl-PL" dirty="0">
                <a:latin typeface="+mn-lt"/>
                <a:cs typeface="+mn-cs"/>
              </a:rPr>
              <a:t>.</a:t>
            </a:r>
          </a:p>
          <a:p>
            <a:pPr marL="268288" lvl="1" algn="just" eaLnBrk="0" hangingPunct="0">
              <a:lnSpc>
                <a:spcPct val="150000"/>
              </a:lnSpc>
              <a:defRPr/>
            </a:pPr>
            <a:r>
              <a:rPr lang="pl-PL" dirty="0">
                <a:latin typeface="+mn-lt"/>
                <a:cs typeface="+mn-cs"/>
              </a:rPr>
              <a:t>B</a:t>
            </a:r>
            <a:r>
              <a:rPr lang="en-US" dirty="0">
                <a:latin typeface="+mn-lt"/>
                <a:cs typeface="+mn-cs"/>
              </a:rPr>
              <a:t>locking is ‘reaching’ in order to ‘intercept the ball’</a:t>
            </a:r>
            <a:r>
              <a:rPr lang="pl-PL" dirty="0">
                <a:latin typeface="+mn-lt"/>
                <a:cs typeface="+mn-cs"/>
              </a:rPr>
              <a:t>. It’s a defensive action.</a:t>
            </a:r>
            <a:endParaRPr lang="hu-HU" dirty="0">
              <a:latin typeface="+mn-lt"/>
              <a:cs typeface="+mn-cs"/>
            </a:endParaRPr>
          </a:p>
          <a:p>
            <a:pPr marL="268288" lvl="1" algn="just" eaLnBrk="0" hangingPunct="0">
              <a:lnSpc>
                <a:spcPct val="150000"/>
              </a:lnSpc>
              <a:defRPr/>
            </a:pPr>
            <a:r>
              <a:rPr lang="hu-HU" dirty="0" err="1">
                <a:latin typeface="+mn-lt"/>
                <a:cs typeface="+mn-cs"/>
              </a:rPr>
              <a:t>Catch</a:t>
            </a:r>
            <a:r>
              <a:rPr lang="hu-HU" dirty="0">
                <a:latin typeface="+mn-lt"/>
                <a:cs typeface="+mn-cs"/>
              </a:rPr>
              <a:t> is </a:t>
            </a:r>
            <a:r>
              <a:rPr lang="hu-HU" dirty="0" err="1">
                <a:latin typeface="+mn-lt"/>
                <a:cs typeface="+mn-cs"/>
              </a:rPr>
              <a:t>not</a:t>
            </a:r>
            <a:r>
              <a:rPr lang="hu-HU" dirty="0">
                <a:latin typeface="+mn-lt"/>
                <a:cs typeface="+mn-cs"/>
              </a:rPr>
              <a:t> </a:t>
            </a:r>
            <a:r>
              <a:rPr lang="hu-HU" dirty="0" err="1">
                <a:latin typeface="+mn-lt"/>
                <a:cs typeface="+mn-cs"/>
              </a:rPr>
              <a:t>legal</a:t>
            </a:r>
            <a:r>
              <a:rPr lang="hu-HU" dirty="0">
                <a:latin typeface="+mn-lt"/>
                <a:cs typeface="+mn-cs"/>
              </a:rPr>
              <a:t> </a:t>
            </a:r>
            <a:r>
              <a:rPr lang="hu-HU" dirty="0" err="1">
                <a:latin typeface="+mn-lt"/>
                <a:cs typeface="+mn-cs"/>
              </a:rPr>
              <a:t>during</a:t>
            </a:r>
            <a:r>
              <a:rPr lang="hu-HU" dirty="0">
                <a:latin typeface="+mn-lt"/>
                <a:cs typeface="+mn-cs"/>
              </a:rPr>
              <a:t> </a:t>
            </a:r>
            <a:r>
              <a:rPr lang="hu-HU" dirty="0" err="1">
                <a:latin typeface="+mn-lt"/>
                <a:cs typeface="+mn-cs"/>
              </a:rPr>
              <a:t>the</a:t>
            </a:r>
            <a:r>
              <a:rPr lang="hu-HU" dirty="0">
                <a:latin typeface="+mn-lt"/>
                <a:cs typeface="+mn-cs"/>
              </a:rPr>
              <a:t> </a:t>
            </a:r>
            <a:r>
              <a:rPr lang="hu-HU" dirty="0" err="1">
                <a:latin typeface="+mn-lt"/>
                <a:cs typeface="+mn-cs"/>
              </a:rPr>
              <a:t>block</a:t>
            </a:r>
            <a:endParaRPr lang="en-US" dirty="0">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zövegdoboz 28"/>
          <p:cNvSpPr txBox="1">
            <a:spLocks noChangeArrowheads="1"/>
          </p:cNvSpPr>
          <p:nvPr/>
        </p:nvSpPr>
        <p:spPr bwMode="auto">
          <a:xfrm>
            <a:off x="519113" y="6734175"/>
            <a:ext cx="9432925" cy="577850"/>
          </a:xfrm>
          <a:prstGeom prst="rect">
            <a:avLst/>
          </a:prstGeom>
          <a:noFill/>
          <a:ln w="9525">
            <a:noFill/>
            <a:miter lim="800000"/>
            <a:headEnd/>
            <a:tailEnd/>
          </a:ln>
        </p:spPr>
        <p:txBody>
          <a:bodyPr>
            <a:spAutoFit/>
          </a:bodyPr>
          <a:lstStyle/>
          <a:p>
            <a:pPr marL="268288" lvl="1" algn="just" eaLnBrk="0" hangingPunct="0">
              <a:lnSpc>
                <a:spcPct val="150000"/>
              </a:lnSpc>
              <a:defRPr/>
            </a:pPr>
            <a:r>
              <a:rPr lang="pl-PL" dirty="0">
                <a:latin typeface="+mn-lt"/>
                <a:cs typeface="+mn-cs"/>
              </a:rPr>
              <a:t>    </a:t>
            </a:r>
          </a:p>
        </p:txBody>
      </p:sp>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BLOCK REACHING OVER THE NET</a:t>
            </a:r>
            <a:endParaRPr lang="en-US" b="1" cap="all" dirty="0">
              <a:latin typeface="Arial" charset="0"/>
            </a:endParaRPr>
          </a:p>
        </p:txBody>
      </p:sp>
    </p:spTree>
    <p:custDataLst>
      <p:tags r:id="rId2"/>
    </p:custDataLst>
    <p:controls>
      <p:control spid="3074" name="s03b6006f0034fc7aae16b67a2b3f59d" r:id="rId3" imgW="9959270" imgH="5596398"/>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zövegdoboz 2"/>
          <p:cNvSpPr txBox="1">
            <a:spLocks noChangeArrowheads="1"/>
          </p:cNvSpPr>
          <p:nvPr/>
        </p:nvSpPr>
        <p:spPr bwMode="auto">
          <a:xfrm>
            <a:off x="808038" y="685800"/>
            <a:ext cx="7416800" cy="461963"/>
          </a:xfrm>
          <a:prstGeom prst="rect">
            <a:avLst/>
          </a:prstGeom>
          <a:noFill/>
          <a:ln w="9525">
            <a:noFill/>
            <a:miter lim="800000"/>
            <a:headEnd/>
            <a:tailEnd/>
          </a:ln>
        </p:spPr>
        <p:txBody>
          <a:bodyPr>
            <a:spAutoFit/>
          </a:bodyPr>
          <a:lstStyle/>
          <a:p>
            <a:pPr eaLnBrk="0" hangingPunct="0">
              <a:defRPr/>
            </a:pPr>
            <a:r>
              <a:rPr lang="pl-PL" b="1" cap="all" dirty="0">
                <a:latin typeface="Arial" charset="0"/>
              </a:rPr>
              <a:t>PHYSICAL CONTACT BETWEEN PLAYERS</a:t>
            </a:r>
            <a:endParaRPr lang="en-US" b="1" cap="all" dirty="0">
              <a:latin typeface="Arial" charset="0"/>
            </a:endParaRPr>
          </a:p>
        </p:txBody>
      </p:sp>
      <p:sp>
        <p:nvSpPr>
          <p:cNvPr id="4" name="Szövegdoboz 3"/>
          <p:cNvSpPr txBox="1">
            <a:spLocks noChangeArrowheads="1"/>
          </p:cNvSpPr>
          <p:nvPr/>
        </p:nvSpPr>
        <p:spPr bwMode="auto">
          <a:xfrm>
            <a:off x="663575" y="1620838"/>
            <a:ext cx="9432925" cy="2862262"/>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solidFill>
                  <a:srgbClr val="FF0000"/>
                </a:solidFill>
                <a:latin typeface="+mn-lt"/>
                <a:cs typeface="+mn-cs"/>
              </a:rPr>
              <a:t>Whenever opponents touch each other entirely in </a:t>
            </a:r>
            <a:r>
              <a:rPr lang="hu-HU" dirty="0" err="1" smtClean="0">
                <a:solidFill>
                  <a:srgbClr val="FF0000"/>
                </a:solidFill>
                <a:latin typeface="+mn-lt"/>
                <a:cs typeface="+mn-cs"/>
              </a:rPr>
              <a:t>the</a:t>
            </a:r>
            <a:r>
              <a:rPr lang="hu-HU" dirty="0" smtClean="0">
                <a:solidFill>
                  <a:srgbClr val="FF0000"/>
                </a:solidFill>
                <a:latin typeface="+mn-lt"/>
                <a:cs typeface="+mn-cs"/>
              </a:rPr>
              <a:t> </a:t>
            </a:r>
            <a:r>
              <a:rPr lang="en-US" dirty="0" smtClean="0">
                <a:solidFill>
                  <a:srgbClr val="FF0000"/>
                </a:solidFill>
                <a:latin typeface="+mn-lt"/>
                <a:cs typeface="+mn-cs"/>
              </a:rPr>
              <a:t>playing </a:t>
            </a:r>
            <a:r>
              <a:rPr lang="en-US" dirty="0">
                <a:solidFill>
                  <a:srgbClr val="FF0000"/>
                </a:solidFill>
                <a:latin typeface="+mn-lt"/>
                <a:cs typeface="+mn-cs"/>
              </a:rPr>
              <a:t>space </a:t>
            </a:r>
            <a:r>
              <a:rPr lang="hu-HU" dirty="0" smtClean="0">
                <a:solidFill>
                  <a:srgbClr val="FF0000"/>
                </a:solidFill>
                <a:latin typeface="+mn-lt"/>
                <a:cs typeface="+mn-cs"/>
              </a:rPr>
              <a:t>over a</a:t>
            </a:r>
            <a:r>
              <a:rPr lang="en-US" dirty="0" smtClean="0">
                <a:solidFill>
                  <a:srgbClr val="FF0000"/>
                </a:solidFill>
                <a:latin typeface="+mn-lt"/>
                <a:cs typeface="+mn-cs"/>
              </a:rPr>
              <a:t> </a:t>
            </a:r>
            <a:r>
              <a:rPr lang="en-US" dirty="0">
                <a:solidFill>
                  <a:srgbClr val="FF0000"/>
                </a:solidFill>
                <a:latin typeface="+mn-lt"/>
                <a:cs typeface="+mn-cs"/>
              </a:rPr>
              <a:t>team’s </a:t>
            </a:r>
            <a:r>
              <a:rPr lang="en-US" dirty="0" smtClean="0">
                <a:solidFill>
                  <a:srgbClr val="FF0000"/>
                </a:solidFill>
                <a:latin typeface="+mn-lt"/>
                <a:cs typeface="+mn-cs"/>
              </a:rPr>
              <a:t>court</a:t>
            </a:r>
            <a:r>
              <a:rPr lang="hu-HU" dirty="0" smtClean="0">
                <a:solidFill>
                  <a:srgbClr val="FF0000"/>
                </a:solidFill>
                <a:latin typeface="+mn-lt"/>
                <a:cs typeface="+mn-cs"/>
              </a:rPr>
              <a:t> </a:t>
            </a:r>
            <a:r>
              <a:rPr lang="hu-HU" dirty="0" err="1" smtClean="0">
                <a:solidFill>
                  <a:srgbClr val="FF0000"/>
                </a:solidFill>
                <a:latin typeface="+mn-lt"/>
                <a:cs typeface="+mn-cs"/>
              </a:rPr>
              <a:t>above</a:t>
            </a:r>
            <a:r>
              <a:rPr lang="hu-HU" dirty="0" smtClean="0">
                <a:solidFill>
                  <a:srgbClr val="FF0000"/>
                </a:solidFill>
                <a:latin typeface="+mn-lt"/>
                <a:cs typeface="+mn-cs"/>
              </a:rPr>
              <a:t> </a:t>
            </a:r>
            <a:r>
              <a:rPr lang="hu-HU" dirty="0" err="1" smtClean="0">
                <a:solidFill>
                  <a:srgbClr val="FF0000"/>
                </a:solidFill>
                <a:latin typeface="+mn-lt"/>
                <a:cs typeface="+mn-cs"/>
              </a:rPr>
              <a:t>the</a:t>
            </a:r>
            <a:r>
              <a:rPr lang="hu-HU" dirty="0" smtClean="0">
                <a:solidFill>
                  <a:srgbClr val="FF0000"/>
                </a:solidFill>
                <a:latin typeface="+mn-lt"/>
                <a:cs typeface="+mn-cs"/>
              </a:rPr>
              <a:t> net</a:t>
            </a:r>
            <a:r>
              <a:rPr lang="en-US" dirty="0" smtClean="0">
                <a:solidFill>
                  <a:srgbClr val="FF0000"/>
                </a:solidFill>
                <a:latin typeface="+mn-lt"/>
                <a:cs typeface="+mn-cs"/>
              </a:rPr>
              <a:t>, </a:t>
            </a:r>
            <a:r>
              <a:rPr lang="en-US" dirty="0">
                <a:solidFill>
                  <a:srgbClr val="FF0000"/>
                </a:solidFill>
                <a:latin typeface="+mn-lt"/>
                <a:cs typeface="+mn-cs"/>
              </a:rPr>
              <a:t>there is a fault</a:t>
            </a:r>
          </a:p>
          <a:p>
            <a:pPr marL="268288" lvl="1" algn="just" eaLnBrk="0" hangingPunct="0">
              <a:lnSpc>
                <a:spcPct val="150000"/>
              </a:lnSpc>
              <a:defRPr/>
            </a:pPr>
            <a:r>
              <a:rPr lang="pl-PL" dirty="0">
                <a:latin typeface="+mn-lt"/>
                <a:cs typeface="+mn-cs"/>
              </a:rPr>
              <a:t>The physical touch above the net always interferes with player’s action. </a:t>
            </a:r>
            <a:r>
              <a:rPr lang="pl-PL" dirty="0" err="1">
                <a:latin typeface="+mn-lt"/>
                <a:cs typeface="+mn-cs"/>
              </a:rPr>
              <a:t>The</a:t>
            </a:r>
            <a:r>
              <a:rPr lang="pl-PL" dirty="0">
                <a:latin typeface="+mn-lt"/>
                <a:cs typeface="+mn-cs"/>
              </a:rPr>
              <a:t> </a:t>
            </a:r>
            <a:r>
              <a:rPr lang="pl-PL" dirty="0" err="1">
                <a:latin typeface="+mn-lt"/>
                <a:cs typeface="+mn-cs"/>
              </a:rPr>
              <a:t>fault</a:t>
            </a:r>
            <a:r>
              <a:rPr lang="pl-PL" dirty="0">
                <a:latin typeface="+mn-lt"/>
                <a:cs typeface="+mn-cs"/>
              </a:rPr>
              <a:t> </a:t>
            </a:r>
            <a:r>
              <a:rPr lang="pl-PL" dirty="0" err="1">
                <a:latin typeface="+mn-lt"/>
                <a:cs typeface="+mn-cs"/>
              </a:rPr>
              <a:t>is</a:t>
            </a:r>
            <a:r>
              <a:rPr lang="pl-PL" dirty="0">
                <a:latin typeface="+mn-lt"/>
                <a:cs typeface="+mn-cs"/>
              </a:rPr>
              <a:t> </a:t>
            </a:r>
            <a:r>
              <a:rPr lang="pl-PL" dirty="0" err="1">
                <a:latin typeface="+mn-lt"/>
                <a:cs typeface="+mn-cs"/>
              </a:rPr>
              <a:t>committed</a:t>
            </a:r>
            <a:r>
              <a:rPr lang="pl-PL" dirty="0">
                <a:latin typeface="+mn-lt"/>
                <a:cs typeface="+mn-cs"/>
              </a:rPr>
              <a:t> by </a:t>
            </a:r>
            <a:r>
              <a:rPr lang="pl-PL" dirty="0" err="1">
                <a:latin typeface="+mn-lt"/>
                <a:cs typeface="+mn-cs"/>
              </a:rPr>
              <a:t>the</a:t>
            </a:r>
            <a:r>
              <a:rPr lang="pl-PL" dirty="0">
                <a:latin typeface="+mn-lt"/>
                <a:cs typeface="+mn-cs"/>
              </a:rPr>
              <a:t> player </a:t>
            </a:r>
            <a:r>
              <a:rPr lang="pl-PL" dirty="0" err="1">
                <a:latin typeface="+mn-lt"/>
                <a:cs typeface="+mn-cs"/>
              </a:rPr>
              <a:t>reaching</a:t>
            </a:r>
            <a:r>
              <a:rPr lang="pl-PL" dirty="0">
                <a:latin typeface="+mn-lt"/>
                <a:cs typeface="+mn-cs"/>
              </a:rPr>
              <a:t> </a:t>
            </a:r>
            <a:r>
              <a:rPr lang="pl-PL" dirty="0" err="1">
                <a:latin typeface="+mn-lt"/>
                <a:cs typeface="+mn-cs"/>
              </a:rPr>
              <a:t>into</a:t>
            </a:r>
            <a:r>
              <a:rPr lang="pl-PL" dirty="0">
                <a:latin typeface="+mn-lt"/>
                <a:cs typeface="+mn-cs"/>
              </a:rPr>
              <a:t> </a:t>
            </a:r>
            <a:r>
              <a:rPr lang="pl-PL" dirty="0" err="1">
                <a:latin typeface="+mn-lt"/>
                <a:cs typeface="+mn-cs"/>
              </a:rPr>
              <a:t>the</a:t>
            </a:r>
            <a:r>
              <a:rPr lang="pl-PL" dirty="0">
                <a:latin typeface="+mn-lt"/>
                <a:cs typeface="+mn-cs"/>
              </a:rPr>
              <a:t> </a:t>
            </a:r>
            <a:r>
              <a:rPr lang="pl-PL" dirty="0" err="1">
                <a:latin typeface="+mn-lt"/>
                <a:cs typeface="+mn-cs"/>
              </a:rPr>
              <a:t>opponent’s</a:t>
            </a:r>
            <a:r>
              <a:rPr lang="pl-PL" dirty="0">
                <a:latin typeface="+mn-lt"/>
                <a:cs typeface="+mn-cs"/>
              </a:rPr>
              <a:t> </a:t>
            </a:r>
            <a:r>
              <a:rPr lang="pl-PL" dirty="0" err="1">
                <a:latin typeface="+mn-lt"/>
                <a:cs typeface="+mn-cs"/>
              </a:rPr>
              <a:t>space</a:t>
            </a:r>
            <a:endParaRPr lang="pl-PL" dirty="0">
              <a:latin typeface="+mn-lt"/>
              <a:cs typeface="+mn-cs"/>
            </a:endParaRPr>
          </a:p>
        </p:txBody>
      </p:sp>
      <p:sp>
        <p:nvSpPr>
          <p:cNvPr id="5" name="Szövegdoboz 28"/>
          <p:cNvSpPr txBox="1">
            <a:spLocks noChangeArrowheads="1"/>
          </p:cNvSpPr>
          <p:nvPr/>
        </p:nvSpPr>
        <p:spPr bwMode="auto">
          <a:xfrm>
            <a:off x="663575" y="4700588"/>
            <a:ext cx="9432925" cy="1131887"/>
          </a:xfrm>
          <a:prstGeom prst="rect">
            <a:avLst/>
          </a:prstGeom>
          <a:noFill/>
          <a:ln w="9525">
            <a:noFill/>
            <a:miter lim="800000"/>
            <a:headEnd/>
            <a:tailEnd/>
          </a:ln>
        </p:spPr>
        <p:txBody>
          <a:bodyPr>
            <a:spAutoFit/>
          </a:bodyPr>
          <a:lstStyle/>
          <a:p>
            <a:pPr marL="268288" lvl="1" algn="just" eaLnBrk="0" hangingPunct="0">
              <a:lnSpc>
                <a:spcPct val="150000"/>
              </a:lnSpc>
              <a:defRPr/>
            </a:pPr>
            <a:r>
              <a:rPr lang="en-US" dirty="0">
                <a:latin typeface="+mn-lt"/>
                <a:cs typeface="+mn-cs"/>
              </a:rPr>
              <a:t>No fault if the contact takes place exactly above the plane of the net (ball “cut” by plane of the net)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80553d98-c690-4512-9e31-a71ffcb75a7c"/>
  <p:tag name="ARTICULATE_SLIDE_COUNT" val="29"/>
  <p:tag name="ARTICULATE_REFERENCE_TYPE_1" val="1"/>
  <p:tag name="ARTICULATE_REFERENCE_1" val="K:\röplabda\MTM 2015\e-learning materials\play close to the net Maroszek\Script play close to the net slide 1_8 Herpai.doc"/>
  <p:tag name="ARTICULATE_REFERENCE_TITLE_1" val="Script play close to the net slide 1_8 Herpai"/>
  <p:tag name="ARTICULATE_REFERENCE_ID_1" val="394190a3-e59b-4d24-9d59-a94da913030a"/>
  <p:tag name="ARTICULATE_REFERENCE_COUNT" val="1"/>
  <p:tag name="ARTICULATE_PLAYER_GLOSSARY_XML" val="&lt;?xml version=&quot;1.0&quot; encoding=&quot;utf-16&quot;?&gt;&lt;glossary xmlns:xsi=&quot;http://www.w3.org/2001/XMLSchema-instance&quot; xmlns:xsd=&quot;http://www.w3.org/2001/XMLSchema&quot;&gt;&lt;terms&gt;&lt;term name=&quot;4&quot; definition=&quot;The Red team’s player No. 8 hits the ball within the opponent’s space. Although it is  a setting action, and not an attack hit, he committed a fault. Perfect referee’s decision with a perfect hand signal sequence.&amp;#xA;It is very important, that to judge this fault the position of the player’s hand is relevant. It means, that if the ball is over the net, but the setter plays it so, that his/her hand or fingers is in the opponent’s space, a fault should be considered!&amp;#xA;&quot;&gt;&lt;TranslationGuid&gt;1e9c039b-8aa1-4639-a8cc-ba21005696e8&lt;/TranslationGuid&gt;&lt;/term&gt;&lt;term name=&quot;2&quot; definition=&quot;Let’s start with some real game cases. Is there a fault? How the position of the ball and hands influence referee’s decision? Here’s first video. Black team's player blocks the attack of White team, while reaching beyond the net. Since the block hit was done earlier than the attack hit, this makes the block an illegal action. We can see it especially in the picture shown by the net camera. The White team’s attacker was not able to play the ball because of the interference by the blocker. Unfortunately the 1st referee did not pay attention thus awarded a point to the faulty team. &quot;&gt;&lt;TranslationGuid&gt;351278f8-a53f-4186-b0f7-3738bc5ffc34&lt;/TranslationGuid&gt;&lt;/term&gt;&lt;/terms&gt;&lt;/glossary&gt;"/>
  <p:tag name="ARTICULATE_USED_PAGE_ORIENTATION" val="1"/>
  <p:tag name="ARTICULATE_USED_PAGE_SIZE" val="7"/>
  <p:tag name="ARTICULATE_PROJECT_OPEN" val="0"/>
  <p:tag name="TAG_BACKING_FORM_KEY" val="1967910-i:\röplabda\mtm 2015\e-learning materials\play close to the net maroszek\play close to the net 17 04 2015 final.pptx"/>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BASIC PRINCIPLES FOR PLAYING THE BALL ABOVE THE NET"/>
  <p:tag name="AUDIO_ID" val="345"/>
  <p:tag name="ORIGINAL_AUDIO_FILEPATH" val="H:\röplabda\MTM 2015\e-learning materials\play close to the net Maroszek\hangok\Play Close To The Net 5.m4a"/>
  <p:tag name="ELAPSEDTIME" val="33.48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7.10/14.80"/>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BASIC PRINCIPLES FOR PLAYING THE BALL ABOVE THE NET"/>
  <p:tag name="AUDIO_ID" val="346"/>
  <p:tag name="ORIGINAL_AUDIO_FILEPATH" val="H:\röplabda\MTM 2015\e-learning materials\play close to the net Maroszek\hangok\Play Close To The Net 6.m4a"/>
  <p:tag name="ELAPSEDTIME" val="59.97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3.90/44.20"/>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322"/>
  <p:tag name="ARTICULATE_TITLE_TAG" val="attack hit vs. blocking"/>
  <p:tag name="ORIGINAL_AUDIO_FILEPATH" val="H:\röplabda\MTM 2015\e-learning materials\play close to the net Maroszek\hangok\Play Close To The Net 7.m4a"/>
  <p:tag name="ELAPSEDTIME" val="70.33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5.80/10.30/15.50/27.60/46.10"/>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347"/>
  <p:tag name="ARTICULATE_TITLE_TAG" val="block reaching over the net"/>
  <p:tag name="ORIGINAL_AUDIO_FILEPATH" val="H:\röplabda\MTM 2015\e-learning materials\play close to the net Maroszek\hangok\Play Close To The Net 8.m4a"/>
  <p:tag name="ELAPSEDTIME" val="27.23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3.0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323"/>
  <p:tag name="ARTICULATE_TITLE_TAG" val="physical contact between players"/>
  <p:tag name="ORIGINAL_AUDIO_FILEPATH" val="H:\röplabda\MTM 2015\e-learning materials\play close to the net Maroszek\hangok\Play Close To The Net 9.m4a"/>
  <p:tag name="ELAPSEDTIME" val="48.08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6.50/18.50/33.4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UDIO_ID" val="259"/>
  <p:tag name="ANNOTATION_COUNT" val="0"/>
  <p:tag name="ARTICULATE_TITLE_TAG" val="Part 1 play above the net"/>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33.30"/>
  <p:tag name="ORIGINAL_AUDIO_FILEPATH" val="J:\röplabda\MTM 2015\e-learning materials\play close to the net Maroszek\hangok\Play Close To The Net 1.m4a"/>
  <p:tag name="ELAPSEDTIME" val="45.412"/>
</p:tagLst>
</file>

<file path=ppt/tags/tag20.xml><?xml version="1.0" encoding="utf-8"?>
<p:tagLst xmlns:a="http://schemas.openxmlformats.org/drawingml/2006/main" xmlns:r="http://schemas.openxmlformats.org/officeDocument/2006/relationships" xmlns:p="http://schemas.openxmlformats.org/presentationml/2006/main">
  <p:tag name="AUDIO_ID" val="324"/>
  <p:tag name="ARTICULATE_TITLE_TAG" val="Part 2 play at the net"/>
  <p:tag name="ORIGINAL_AUDIO_FILEPATH" val="H:\röplabda\MTM 2015\e-learning materials\play close to the net Maroszek\hangok\Play Close To The Net 10.m4a"/>
  <p:tag name="ELAPSEDTIME" val="2.83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2.50"/>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UDIO_ID" val="341"/>
  <p:tag name="ARTICULATE_TITLE_TAG" val="introducing video"/>
  <p:tag name="ORIGINAL_AUDIO_FILEPATH" val="H:\röplabda\MTM 2015\e-learning materials\play close to the net Maroszek\hangok\Play Close To The Net 11.m4a"/>
  <p:tag name="ELAPSEDTIME" val="35.43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8.7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UDIO_ID" val="325"/>
  <p:tag name="ARTICULATE_TITLE_TAG" val="main rules for net touch"/>
  <p:tag name="ORIGINAL_AUDIO_FILEPATH" val="H:\röplabda\MTM 2015\e-learning materials\play close to the net Maroszek\hangok\Play Close To The Net 12.m4a"/>
  <p:tag name="ELAPSEDTIME" val="43.39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70/16.30/30.70"/>
</p:tagLst>
</file>

<file path=ppt/tags/tag25.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UDIO_ID" val="327"/>
  <p:tag name="ARTICULATE_TITLE_TAG" val="main rules for net touch 2"/>
  <p:tag name="ORIGINAL_AUDIO_FILEPATH" val="H:\röplabda\MTM 2015\e-learning materials\play close to the net Maroszek\hangok\Play Close To The Net 13.m4a"/>
  <p:tag name="ELAPSEDTIME" val="55.56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10/11.80/16.40/30.90/35.80/41.10/47.50"/>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328"/>
  <p:tag name="ANNOTATION_COUNT" val="0"/>
  <p:tag name="ARTICULATE_TITLE_TAG" val="main rules for net touch 3"/>
  <p:tag name="ORIGINAL_AUDIO_FILEPATH" val="H:\röplabda\MTM 2015\e-learning materials\play close to the net Maroszek\hangok\Play Close To The Net 14.m4a"/>
  <p:tag name="ELAPSEDTIME" val="80.52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0.9"/>
</p:tagLst>
</file>

<file path=ppt/tags/tag29.xml><?xml version="1.0" encoding="utf-8"?>
<p:tagLst xmlns:a="http://schemas.openxmlformats.org/drawingml/2006/main" xmlns:r="http://schemas.openxmlformats.org/officeDocument/2006/relationships" xmlns:p="http://schemas.openxmlformats.org/presentationml/2006/main">
  <p:tag name="BULLET_6"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AUDIO_ID" val="329"/>
  <p:tag name="ARTICULATE_TITLE_TAG" val="referees' duties"/>
  <p:tag name="ORIGINAL_AUDIO_FILEPATH" val="H:\röplabda\MTM 2015\e-learning materials\play close to the net Maroszek\hangok\Play Close To The Net 15.m4a"/>
  <p:tag name="ELAPSEDTIME" val="55.07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4.70/22.40/28.60"/>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D" val="330"/>
  <p:tag name="ARTICULATE_TITLE_TAG" val="intentional use of the net"/>
  <p:tag name="ORIGINAL_AUDIO_FILEPATH" val="H:\röplabda\MTM 2015\e-learning materials\play close to the net Maroszek\hangok\Play Close To The Net 16.m4a"/>
  <p:tag name="ELAPSEDTIME" val="38.40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0.90/25.70"/>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UDIO_ID" val="331"/>
  <p:tag name="ARTICULATE_TITLE_TAG" val="intentional use of the net video"/>
  <p:tag name="ORIGINAL_AUDIO_FILEPATH" val="H:\röplabda\MTM 2015\e-learning materials\play close to the net Maroszek\hangok\Play Close To The Net 17.m4a"/>
  <p:tag name="ELAPSEDTIME" val="22.54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1.30"/>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UDIO_ID" val="332"/>
  <p:tag name="ARTICULATE_TITLE_TAG" val="Part 3 penetration under the net"/>
  <p:tag name="ORIGINAL_AUDIO_FILEPATH" val="H:\röplabda\MTM 2015\e-learning materials\play close to the net Maroszek\hangok\Play Close To The Net 18.m4a"/>
  <p:tag name="ELAPSEDTIME" val="3.22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00"/>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ORIGINAL_AUDIO_FILEPATH" val="K:\röplabda\MTM 2015\e-learning materials\Libero redesignation\slide2.aiff"/>
  <p:tag name="AUDIO_ID" val="339"/>
  <p:tag name="ARTICULATE_TITLE_TAG" val="introducing video"/>
  <p:tag name="ELAPSEDTIME" val="16.3"/>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4.50"/>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UDIO_ID" val="309"/>
  <p:tag name="ARTICULATE_TITLE_TAG" val="introducing video"/>
  <p:tag name="ORIGINAL_AUDIO_FILEPATH" val="H:\röplabda\MTM 2015\e-learning materials\play close to the net Maroszek\hangok\Play Close To The Net 2.m4a"/>
  <p:tag name="ELAPSEDTIME" val="66.50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7.70"/>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333"/>
  <p:tag name="ARTICULATE_TITLE_TAG" val="main rules for penetration"/>
  <p:tag name="ORIGINAL_AUDIO_FILEPATH" val="H:\röplabda\MTM 2015\e-learning materials\play close to the net Maroszek\hangok\Play Close To The Net 20.m4a"/>
  <p:tag name="ELAPSEDTIME" val="37.26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00/9.40/27.80"/>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UDIO_ID" val="334"/>
  <p:tag name="ARTICULATE_TITLE_TAG" val="main rules for penetration 2"/>
  <p:tag name="ORIGINAL_AUDIO_FILEPATH" val="H:\röplabda\MTM 2015\e-learning materials\play close to the net Maroszek\hangok\Play Close To The Net 21.m4a"/>
  <p:tag name="ELAPSEDTIME" val="24.70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40/4.80/10.80/18.20"/>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45"/>
  <p:tag name="BULLET_4" val="45"/>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UDIO_ID" val="344"/>
  <p:tag name="ARTICULATE_TITLE_TAG" val="position of feet"/>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ORIGINAL_AUDIO_FILEPATH" val="I:\röplabda\MTM 2015\e-learning materials\play close to the net Maroszek\hangok\Play Close To The Net 22.m4a"/>
  <p:tag name="ELAPSEDTIME" val="51.102"/>
  <p:tag name="TIMELINE" val="10.00/22.10"/>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BULLET_2" val="45"/>
  <p:tag name="BULLET_3" val="45"/>
  <p:tag name="BULLET_4" val="8226"/>
  <p:tag name="BULLET_5" val="8226"/>
  <p:tag name="MARGIN_1" val="0"/>
  <p:tag name="MARGIN_2" val="36"/>
  <p:tag name="MARGIN_3" val="72"/>
  <p:tag name="MARGIN_4" val="108"/>
  <p:tag name="MARGIN_5" val="144"/>
  <p:tag name="FONT_SIZE" val="12"/>
</p:tagLst>
</file>

<file path=ppt/tags/tag46.xml><?xml version="1.0" encoding="utf-8"?>
<p:tagLst xmlns:a="http://schemas.openxmlformats.org/drawingml/2006/main" xmlns:r="http://schemas.openxmlformats.org/officeDocument/2006/relationships" xmlns:p="http://schemas.openxmlformats.org/presentationml/2006/main">
  <p:tag name="ORIGINAL_AUDIO_FILEPATH" val="K:\röplabda\MTM 2015\e-learning materials\Libero redesignation\slide2.aiff"/>
  <p:tag name="AUDIO_ID" val="336"/>
  <p:tag name="ARTICULATE_TITLE_TAG" val="video for foot's position"/>
  <p:tag name="ELAPSEDTIME" val="13.6"/>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2.30"/>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UDIO_ID" val="343"/>
  <p:tag name="ELAPSEDTIME" val="10.6"/>
  <p:tag name="ARTICULATE_TITLE_TAG" val="video for foot's position"/>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9.50"/>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0.xml><?xml version="1.0" encoding="utf-8"?>
<p:tagLst xmlns:a="http://schemas.openxmlformats.org/drawingml/2006/main" xmlns:r="http://schemas.openxmlformats.org/officeDocument/2006/relationships" xmlns:p="http://schemas.openxmlformats.org/presentationml/2006/main">
  <p:tag name="AUDIO_ID" val="348"/>
  <p:tag name="ARTICULATE_TITLE_TAG" val="faults not only during spiking or blocking"/>
  <p:tag name="ORIGINAL_AUDIO_FILEPATH" val="H:\röplabda\MTM 2015\e-learning materials\play close to the net Maroszek\hangok\Play Close To The Net 25.m4a"/>
  <p:tag name="ELAPSEDTIME" val="50.36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1.00/31.40"/>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52.xml><?xml version="1.0" encoding="utf-8"?>
<p:tagLst xmlns:a="http://schemas.openxmlformats.org/drawingml/2006/main" xmlns:r="http://schemas.openxmlformats.org/officeDocument/2006/relationships" xmlns:p="http://schemas.openxmlformats.org/presentationml/2006/main">
  <p:tag name="ARTICULATE_TITLE_TAG" val="video for penetration"/>
  <p:tag name="AUDIO_ID" val="342"/>
  <p:tag name="ELAPSEDTIME" val="20.8"/>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UDIO_ID" val="335"/>
  <p:tag name="ARTICULATE_TITLE_TAG" val="physical contacts by players"/>
  <p:tag name="ORIGINAL_AUDIO_FILEPATH" val="H:\röplabda\MTM 2015\e-learning materials\play close to the net Maroszek\hangok\Play Close To The Net 27.m4a"/>
  <p:tag name="ELAPSEDTIME" val="27.14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20"/>
</p:tagLst>
</file>

<file path=ppt/tags/tag5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6.xml><?xml version="1.0" encoding="utf-8"?>
<p:tagLst xmlns:a="http://schemas.openxmlformats.org/drawingml/2006/main" xmlns:r="http://schemas.openxmlformats.org/officeDocument/2006/relationships" xmlns:p="http://schemas.openxmlformats.org/presentationml/2006/main">
  <p:tag name="ARTICULATE_TITLE_TAG" val="checking questions"/>
  <p:tag name="AUDIO_ID" val="350"/>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ORIGINAL_AUDIO_FILEPATH" val="J:\röplabda\MTM 2015\e-learning materials\play close to the net Maroszek\hangok\Play Close To The Net 28.m4a"/>
  <p:tag name="ELAPSEDTIME" val="118.142"/>
  <p:tag name="TIMELINE" val="11.00/24.70/37.10/53.70/66.40/80.20/88.10/105.40"/>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UDIO_ID" val="349"/>
  <p:tag name="ARTICULATE_TITLE_TAG" val="closing slide"/>
  <p:tag name="ORIGINAL_AUDIO_FILEPATH" val="H:\röplabda\MTM 2015\e-learning materials\play close to the net Maroszek\hangok\Play Close To The Ne End.m4a"/>
  <p:tag name="ELAPSEDTIME" val="10.05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Lst>
</file>

<file path=ppt/tags/tag6.xml><?xml version="1.0" encoding="utf-8"?>
<p:tagLst xmlns:a="http://schemas.openxmlformats.org/drawingml/2006/main" xmlns:r="http://schemas.openxmlformats.org/officeDocument/2006/relationships" xmlns:p="http://schemas.openxmlformats.org/presentationml/2006/main">
  <p:tag name="AUDIO_ID" val="326"/>
  <p:tag name="ARTICULATE_TITLE_TAG" val="main aspects"/>
  <p:tag name="ORIGINAL_AUDIO_FILEPATH" val="H:\röplabda\MTM 2015\e-learning materials\play close to the net Maroszek\hangok\Play Close To The Net 3.m4a"/>
  <p:tag name="ELAPSEDTIME" val="98.472"/>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8.00/31.50/65.30/80.20"/>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340"/>
  <p:tag name="ELAPSEDTIME" val="20.5"/>
  <p:tag name="ARTICULATE_TITLE_TAG" val="reaching over the net video"/>
  <p:tag name="ARTICULATE_NAV_LEVEL" val="1"/>
  <p:tag name="ARTICULATE_SLIDE_PRESENTER_GUID" val="9491bee8-d5bc-430b-8c27-97c845ce6b18"/>
  <p:tag name="ARTICULATE_SLIDE_PAUSE" val="0"/>
  <p:tag name="ARTICULATE_LOCK_SLIDE" val="0"/>
  <p:tag name="ARTICULATE_HIDE_SLIDE" val="0"/>
  <p:tag name="ARTICULATE_PLAYER_CONTROL_PREVIOUS" val="True"/>
  <p:tag name="ARTICULATE_PLAYER_CONTROL_NEXT" val="True"/>
  <p:tag name="TIMELINE" val="19.2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6084</TotalTime>
  <Words>4403</Words>
  <Application>Microsoft Office PowerPoint</Application>
  <PresentationFormat>Egyéni</PresentationFormat>
  <Paragraphs>221</Paragraphs>
  <Slides>29</Slides>
  <Notes>29</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Leere Präsentation</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vector>
  </TitlesOfParts>
  <Company>achtung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Heer</dc:creator>
  <cp:lastModifiedBy>Herpai</cp:lastModifiedBy>
  <cp:revision>846</cp:revision>
  <cp:lastPrinted>2013-07-05T09:09:30Z</cp:lastPrinted>
  <dcterms:created xsi:type="dcterms:W3CDTF">2010-10-14T14:12:17Z</dcterms:created>
  <dcterms:modified xsi:type="dcterms:W3CDTF">2015-12-06T20:49:41Z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3_FIVB Structure</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6DBF2358-4D9C-4F7A-9D36-BC65D752BAEB</vt:lpwstr>
  </property>
  <property fmtid="{D5CDD505-2E9C-101B-9397-08002B2CF9AE}" pid="6" name="ArticulateProjectFull">
    <vt:lpwstr>I:\röplabda\MTM 2015\e-learning materials\play close to the net Maroszek\Play close to the net 17 04 2015 final.ppta</vt:lpwstr>
  </property>
</Properties>
</file>