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activeX/activeX2.xml" ContentType="application/vnd.ms-office.activeX+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activeX/activeX3.xml" ContentType="application/vnd.ms-office.activeX+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activeX/activeX1.xml" ContentType="application/vnd.ms-office.activeX+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309" r:id="rId3"/>
    <p:sldId id="319" r:id="rId4"/>
    <p:sldId id="321" r:id="rId5"/>
    <p:sldId id="320" r:id="rId6"/>
    <p:sldId id="313" r:id="rId7"/>
    <p:sldId id="322" r:id="rId8"/>
    <p:sldId id="323" r:id="rId9"/>
    <p:sldId id="324" r:id="rId10"/>
    <p:sldId id="325" r:id="rId11"/>
    <p:sldId id="315" r:id="rId12"/>
  </p:sldIdLst>
  <p:sldSz cx="10688638" cy="7562850"/>
  <p:notesSz cx="6797675" cy="9926638"/>
  <p:custDataLst>
    <p:tags r:id="rId15"/>
  </p:custDataLst>
  <p:defaultTextStyle>
    <a:defPPr>
      <a:defRPr lang="de-D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00FF"/>
    <a:srgbClr val="FF3300"/>
    <a:srgbClr val="0066FF"/>
  </p:clrMru>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285" autoAdjust="0"/>
  </p:normalViewPr>
  <p:slideViewPr>
    <p:cSldViewPr>
      <p:cViewPr>
        <p:scale>
          <a:sx n="90" d="100"/>
          <a:sy n="90" d="100"/>
        </p:scale>
        <p:origin x="-1122" y="-72"/>
      </p:cViewPr>
      <p:guideLst>
        <p:guide orient="horz" pos="2400"/>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890"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Times" panose="02020603050405020304" pitchFamily="18" charset="0"/>
              </a:defRPr>
            </a:lvl1pPr>
          </a:lstStyle>
          <a:p>
            <a:pPr>
              <a:defRPr/>
            </a:pPr>
            <a:endParaRPr lang="fr-CH"/>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atin typeface="Times" panose="02020603050405020304" pitchFamily="18" charset="0"/>
              </a:defRPr>
            </a:lvl1pPr>
          </a:lstStyle>
          <a:p>
            <a:pPr>
              <a:defRPr/>
            </a:pPr>
            <a:fld id="{7DC411A3-8B97-40F2-8B2A-18CDD71C15E2}" type="datetimeFigureOut">
              <a:rPr lang="fr-CH"/>
              <a:pPr>
                <a:defRPr/>
              </a:pPr>
              <a:t>24.04.2016</a:t>
            </a:fld>
            <a:endParaRPr lang="fr-CH"/>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atin typeface="Times" panose="02020603050405020304" pitchFamily="18" charset="0"/>
              </a:defRPr>
            </a:lvl1pPr>
          </a:lstStyle>
          <a:p>
            <a:pPr>
              <a:defRPr/>
            </a:pPr>
            <a:endParaRPr lang="fr-CH"/>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7370DB7-35D9-4754-8594-C1D657E81ACB}" type="slidenum">
              <a:rPr lang="fr-CH"/>
              <a:pPr>
                <a:defRPr/>
              </a:pPr>
              <a:t>‹#›</a:t>
            </a:fld>
            <a:endParaRPr lang="fr-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defRPr>
            </a:lvl1pPr>
          </a:lstStyle>
          <a:p>
            <a:pPr>
              <a:defRPr/>
            </a:pPr>
            <a:endParaRPr lang="en-US"/>
          </a:p>
        </p:txBody>
      </p:sp>
      <p:sp>
        <p:nvSpPr>
          <p:cNvPr id="25603"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defRPr>
            </a:lvl1pPr>
          </a:lstStyle>
          <a:p>
            <a:pPr>
              <a:defRPr/>
            </a:pPr>
            <a:fld id="{957E9641-6CDB-411C-8419-F07831C922DB}" type="datetimeFigureOut">
              <a:rPr lang="en-US"/>
              <a:pPr>
                <a:defRPr/>
              </a:pPr>
              <a:t>4/24/2016</a:t>
            </a:fld>
            <a:endParaRPr lang="en-US"/>
          </a:p>
        </p:txBody>
      </p:sp>
      <p:sp>
        <p:nvSpPr>
          <p:cNvPr id="17412"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defRPr>
            </a:lvl1pPr>
          </a:lstStyle>
          <a:p>
            <a:pPr>
              <a:defRPr/>
            </a:pPr>
            <a:endParaRPr lang="en-US"/>
          </a:p>
        </p:txBody>
      </p:sp>
      <p:sp>
        <p:nvSpPr>
          <p:cNvPr id="25607"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8B40E8F-A737-48DB-941B-12EC4C5948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p:cNvSpPr>
            <a:spLocks noGrp="1" noRot="1" noChangeAspect="1" noTextEdit="1"/>
          </p:cNvSpPr>
          <p:nvPr>
            <p:ph type="sldImg"/>
          </p:nvPr>
        </p:nvSpPr>
        <p:spPr>
          <a:ln/>
        </p:spPr>
      </p:sp>
      <p:sp>
        <p:nvSpPr>
          <p:cNvPr id="18435" name="Jegyzetek helye 2"/>
          <p:cNvSpPr>
            <a:spLocks noGrp="1"/>
          </p:cNvSpPr>
          <p:nvPr>
            <p:ph type="body" idx="1"/>
          </p:nvPr>
        </p:nvSpPr>
        <p:spPr>
          <a:noFill/>
        </p:spPr>
        <p:txBody>
          <a:bodyPr/>
          <a:lstStyle/>
          <a:p>
            <a:r>
              <a:rPr lang="en-US" sz="1200" kern="1200" dirty="0" smtClean="0">
                <a:solidFill>
                  <a:schemeClr val="tx1"/>
                </a:solidFill>
                <a:latin typeface="Calibri" panose="020F0502020204030204" pitchFamily="34" charset="0"/>
                <a:ea typeface="+mn-ea"/>
                <a:cs typeface="+mn-cs"/>
              </a:rPr>
              <a:t>This module gives a lecture on the Libero rules. Such is the complexity of the Libero rules, that this topic is involved in 3 different lectures: out of this there are  separate modules: 1 for the Libero re-designation and 1 for the illegal Libero replacement.</a:t>
            </a:r>
            <a:endParaRPr lang="hu-HU" sz="1200" kern="1200" dirty="0" smtClean="0">
              <a:solidFill>
                <a:schemeClr val="tx1"/>
              </a:solidFill>
              <a:latin typeface="Calibri" panose="020F0502020204030204" pitchFamily="34" charset="0"/>
              <a:ea typeface="+mn-ea"/>
              <a:cs typeface="+mn-cs"/>
            </a:endParaRPr>
          </a:p>
          <a:p>
            <a:r>
              <a:rPr lang="en-US" sz="1200" kern="1200" dirty="0" smtClean="0">
                <a:solidFill>
                  <a:schemeClr val="tx1"/>
                </a:solidFill>
                <a:latin typeface="Calibri" panose="020F0502020204030204" pitchFamily="34" charset="0"/>
                <a:ea typeface="+mn-ea"/>
                <a:cs typeface="+mn-cs"/>
              </a:rPr>
              <a:t>Each of them, including this module, contains some video illustration about the practical applications of the rule.</a:t>
            </a:r>
            <a:endParaRPr lang="hu-HU" sz="1200" kern="1200" dirty="0" smtClean="0">
              <a:solidFill>
                <a:schemeClr val="tx1"/>
              </a:solidFill>
              <a:latin typeface="Calibri" panose="020F0502020204030204" pitchFamily="34" charset="0"/>
              <a:ea typeface="+mn-ea"/>
              <a:cs typeface="+mn-cs"/>
            </a:endParaRPr>
          </a:p>
          <a:p>
            <a:endParaRPr lang="hu-HU" dirty="0" smtClean="0"/>
          </a:p>
        </p:txBody>
      </p:sp>
      <p:sp>
        <p:nvSpPr>
          <p:cNvPr id="18436" name="Dia számának helye 3"/>
          <p:cNvSpPr>
            <a:spLocks noGrp="1"/>
          </p:cNvSpPr>
          <p:nvPr>
            <p:ph type="sldNum" sz="quarter" idx="5"/>
          </p:nvPr>
        </p:nvSpPr>
        <p:spPr>
          <a:noFill/>
          <a:ln>
            <a:miter lim="800000"/>
            <a:headEnd/>
            <a:tailEnd/>
          </a:ln>
        </p:spPr>
        <p:txBody>
          <a:bodyPr/>
          <a:lstStyle/>
          <a:p>
            <a:fld id="{743B5073-A563-4E47-B617-64BD0EBF821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a:ln/>
        </p:spPr>
      </p:sp>
      <p:sp>
        <p:nvSpPr>
          <p:cNvPr id="16387" name="Jegyzetek helye 2"/>
          <p:cNvSpPr>
            <a:spLocks noGrp="1"/>
          </p:cNvSpPr>
          <p:nvPr>
            <p:ph type="body" idx="1"/>
            <p:custDataLst>
              <p:tags r:id="rId1"/>
            </p:custDataLst>
          </p:nvPr>
        </p:nvSpPr>
        <p:spPr>
          <a:noFill/>
        </p:spPr>
        <p:txBody>
          <a:bodyPr/>
          <a:lstStyle/>
          <a:p>
            <a:r>
              <a:rPr lang="en-US" sz="1200" dirty="0" smtClean="0"/>
              <a:t>Let us see some questions about the </a:t>
            </a:r>
            <a:r>
              <a:rPr lang="hu-HU" sz="1200" dirty="0" err="1" smtClean="0"/>
              <a:t>general</a:t>
            </a:r>
            <a:r>
              <a:rPr lang="hu-HU" sz="1200" dirty="0" smtClean="0"/>
              <a:t> </a:t>
            </a:r>
            <a:r>
              <a:rPr lang="en-US" sz="1200" dirty="0" smtClean="0"/>
              <a:t>rule</a:t>
            </a:r>
            <a:r>
              <a:rPr lang="hu-HU" sz="1200" dirty="0" smtClean="0"/>
              <a:t>s</a:t>
            </a:r>
            <a:r>
              <a:rPr lang="en-US" sz="1200" dirty="0" smtClean="0"/>
              <a:t> of </a:t>
            </a:r>
            <a:r>
              <a:rPr lang="en-US" sz="1200" dirty="0" err="1" smtClean="0"/>
              <a:t>Libero</a:t>
            </a:r>
            <a:r>
              <a:rPr lang="en-US" sz="1200" dirty="0" smtClean="0"/>
              <a:t>. You should reply, if the sentence is true or false.</a:t>
            </a:r>
            <a:endParaRPr lang="hu-HU" sz="1200" dirty="0" smtClean="0"/>
          </a:p>
          <a:p>
            <a:endParaRPr lang="hu-HU"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hu-HU" sz="1200" dirty="0" err="1" smtClean="0"/>
              <a:t>Question</a:t>
            </a:r>
            <a:r>
              <a:rPr lang="hu-HU" sz="1200" dirty="0" smtClean="0"/>
              <a:t> 1. </a:t>
            </a:r>
            <a:r>
              <a:rPr lang="pl-PL" sz="1200" kern="1200" dirty="0" smtClean="0">
                <a:solidFill>
                  <a:schemeClr val="tx1"/>
                </a:solidFill>
                <a:latin typeface="Calibri" panose="020F0502020204030204" pitchFamily="34" charset="0"/>
                <a:ea typeface="+mn-ea"/>
                <a:cs typeface="+mn-cs"/>
              </a:rPr>
              <a:t>The Libero’s jersey may have the same dominant colour than the jersey</a:t>
            </a:r>
            <a:r>
              <a:rPr lang="pl-PL" sz="1200" dirty="0" smtClean="0"/>
              <a:t> </a:t>
            </a:r>
            <a:r>
              <a:rPr lang="pl-PL" sz="1200" kern="1200" dirty="0" smtClean="0">
                <a:solidFill>
                  <a:schemeClr val="tx1"/>
                </a:solidFill>
                <a:latin typeface="Calibri" panose="020F0502020204030204" pitchFamily="34" charset="0"/>
                <a:ea typeface="+mn-ea"/>
                <a:cs typeface="+mn-cs"/>
              </a:rPr>
              <a:t>of the rest of the team</a:t>
            </a:r>
            <a:endParaRPr lang="en-GB" sz="1200" kern="1200" dirty="0" smtClean="0">
              <a:solidFill>
                <a:schemeClr val="tx1"/>
              </a:solidFill>
              <a:latin typeface="Calibri" panose="020F0502020204030204" pitchFamily="34" charset="0"/>
              <a:ea typeface="+mn-ea"/>
              <a:cs typeface="+mn-cs"/>
            </a:endParaRPr>
          </a:p>
          <a:p>
            <a:endParaRPr lang="hu-HU" sz="1200" dirty="0" smtClean="0"/>
          </a:p>
          <a:p>
            <a:r>
              <a:rPr lang="hu-HU" sz="1200" dirty="0" err="1" smtClean="0"/>
              <a:t>It</a:t>
            </a:r>
            <a:r>
              <a:rPr lang="hu-HU" sz="1200" dirty="0" smtClean="0"/>
              <a:t> is </a:t>
            </a:r>
            <a:r>
              <a:rPr lang="hu-HU" sz="1200" dirty="0" err="1" smtClean="0"/>
              <a:t>false</a:t>
            </a:r>
            <a:r>
              <a:rPr lang="hu-HU" sz="1200" dirty="0" smtClean="0"/>
              <a:t>. </a:t>
            </a:r>
            <a:r>
              <a:rPr lang="hu-HU" sz="1200" dirty="0" err="1" smtClean="0"/>
              <a:t>By</a:t>
            </a:r>
            <a:r>
              <a:rPr lang="hu-HU" sz="1200" dirty="0" smtClean="0"/>
              <a:t> </a:t>
            </a:r>
            <a:r>
              <a:rPr lang="hu-HU" sz="1200" dirty="0" err="1" smtClean="0"/>
              <a:t>the</a:t>
            </a:r>
            <a:r>
              <a:rPr lang="hu-HU" sz="1200" dirty="0" smtClean="0"/>
              <a:t> </a:t>
            </a:r>
            <a:r>
              <a:rPr lang="hu-HU" sz="1200" dirty="0" err="1" smtClean="0"/>
              <a:t>rule</a:t>
            </a:r>
            <a:r>
              <a:rPr lang="hu-HU" sz="1200" dirty="0" smtClean="0"/>
              <a:t>, </a:t>
            </a:r>
            <a:r>
              <a:rPr lang="hu-HU" sz="1200" dirty="0" err="1" smtClean="0"/>
              <a:t>the</a:t>
            </a:r>
            <a:r>
              <a:rPr lang="hu-HU" sz="1200" dirty="0" smtClean="0"/>
              <a:t> </a:t>
            </a:r>
            <a:r>
              <a:rPr lang="hu-HU" sz="1200" dirty="0" err="1" smtClean="0"/>
              <a:t>Libero’s</a:t>
            </a:r>
            <a:r>
              <a:rPr lang="hu-HU" sz="1200" dirty="0" smtClean="0"/>
              <a:t> uniform, </a:t>
            </a:r>
            <a:r>
              <a:rPr lang="hu-HU" sz="1200" dirty="0" err="1" smtClean="0"/>
              <a:t>including</a:t>
            </a:r>
            <a:r>
              <a:rPr lang="hu-HU" sz="1200" dirty="0" smtClean="0"/>
              <a:t> </a:t>
            </a:r>
            <a:r>
              <a:rPr lang="hu-HU" sz="1200" dirty="0" err="1" smtClean="0"/>
              <a:t>the</a:t>
            </a:r>
            <a:r>
              <a:rPr lang="hu-HU" sz="1200" dirty="0" smtClean="0"/>
              <a:t> jersey, </a:t>
            </a:r>
            <a:r>
              <a:rPr lang="hu-HU" sz="1200" dirty="0" err="1" smtClean="0"/>
              <a:t>should</a:t>
            </a:r>
            <a:r>
              <a:rPr lang="hu-HU" sz="1200" dirty="0" smtClean="0"/>
              <a:t> be </a:t>
            </a:r>
            <a:r>
              <a:rPr lang="hu-HU" sz="1200" dirty="0" err="1" smtClean="0"/>
              <a:t>in</a:t>
            </a:r>
            <a:r>
              <a:rPr lang="hu-HU" sz="1200" dirty="0" smtClean="0"/>
              <a:t> </a:t>
            </a:r>
            <a:r>
              <a:rPr lang="hu-HU" sz="1200" dirty="0" err="1" smtClean="0"/>
              <a:t>contrast</a:t>
            </a:r>
            <a:r>
              <a:rPr lang="hu-HU" sz="1200" dirty="0" smtClean="0"/>
              <a:t> </a:t>
            </a:r>
            <a:r>
              <a:rPr lang="hu-HU" sz="1200" dirty="0" err="1" smtClean="0"/>
              <a:t>colour</a:t>
            </a:r>
            <a:r>
              <a:rPr lang="hu-HU" sz="1200" dirty="0" smtClean="0"/>
              <a:t> </a:t>
            </a:r>
            <a:r>
              <a:rPr lang="hu-HU" sz="1200" dirty="0" err="1" smtClean="0"/>
              <a:t>with</a:t>
            </a:r>
            <a:r>
              <a:rPr lang="hu-HU" sz="1200" dirty="0" smtClean="0"/>
              <a:t> </a:t>
            </a:r>
            <a:r>
              <a:rPr lang="hu-HU" sz="1200" dirty="0" err="1" smtClean="0"/>
              <a:t>the</a:t>
            </a:r>
            <a:r>
              <a:rPr lang="hu-HU" sz="1200" dirty="0" smtClean="0"/>
              <a:t> </a:t>
            </a:r>
            <a:r>
              <a:rPr lang="hu-HU" sz="1200" dirty="0" err="1" smtClean="0"/>
              <a:t>colour</a:t>
            </a:r>
            <a:r>
              <a:rPr lang="hu-HU" sz="1200" dirty="0" smtClean="0"/>
              <a:t> of </a:t>
            </a:r>
            <a:r>
              <a:rPr lang="hu-HU" sz="1200" dirty="0" err="1" smtClean="0"/>
              <a:t>the</a:t>
            </a:r>
            <a:r>
              <a:rPr lang="hu-HU" sz="1200" dirty="0" smtClean="0"/>
              <a:t> rest of </a:t>
            </a:r>
            <a:r>
              <a:rPr lang="hu-HU" sz="1200" dirty="0" err="1" smtClean="0"/>
              <a:t>the</a:t>
            </a:r>
            <a:r>
              <a:rPr lang="hu-HU" sz="1200" dirty="0" smtClean="0"/>
              <a:t> </a:t>
            </a:r>
            <a:r>
              <a:rPr lang="hu-HU" sz="1200" baseline="0" dirty="0" err="1" smtClean="0"/>
              <a:t>players</a:t>
            </a:r>
            <a:r>
              <a:rPr lang="hu-HU" sz="1200" baseline="0" dirty="0" smtClean="0"/>
              <a:t>. </a:t>
            </a:r>
            <a:endParaRPr lang="hu-HU" sz="1200" dirty="0" smtClean="0"/>
          </a:p>
          <a:p>
            <a:endParaRPr lang="hu-HU" sz="1200" dirty="0" smtClean="0"/>
          </a:p>
          <a:p>
            <a:r>
              <a:rPr lang="hu-HU" sz="1200" dirty="0" err="1" smtClean="0"/>
              <a:t>Question</a:t>
            </a:r>
            <a:r>
              <a:rPr lang="hu-HU" sz="1200" dirty="0" smtClean="0"/>
              <a:t> 2. </a:t>
            </a:r>
            <a:r>
              <a:rPr lang="pl-PL" sz="1200" kern="1200" dirty="0" smtClean="0">
                <a:solidFill>
                  <a:schemeClr val="tx1"/>
                </a:solidFill>
                <a:latin typeface="Calibri" panose="020F0502020204030204" pitchFamily="34" charset="0"/>
                <a:ea typeface="+mn-ea"/>
                <a:cs typeface="+mn-cs"/>
              </a:rPr>
              <a:t>If a team has 2 Liberos, it is not determined that the Liberos are obliged to wear the same colour of uniform</a:t>
            </a:r>
          </a:p>
          <a:p>
            <a:endParaRPr lang="en-GB" sz="1200" dirty="0" smtClean="0"/>
          </a:p>
          <a:p>
            <a:r>
              <a:rPr lang="hu-HU" sz="1200" dirty="0" err="1" smtClean="0"/>
              <a:t>It</a:t>
            </a:r>
            <a:r>
              <a:rPr lang="hu-HU" sz="1200" dirty="0" smtClean="0"/>
              <a:t> is </a:t>
            </a:r>
            <a:r>
              <a:rPr lang="hu-HU" sz="1200" dirty="0" err="1" smtClean="0"/>
              <a:t>true</a:t>
            </a:r>
            <a:r>
              <a:rPr lang="hu-HU" sz="1200" dirty="0" smtClean="0"/>
              <a:t>. The </a:t>
            </a:r>
            <a:r>
              <a:rPr lang="hu-HU" sz="1200" dirty="0" err="1" smtClean="0"/>
              <a:t>Liberos</a:t>
            </a:r>
            <a:r>
              <a:rPr lang="hu-HU" sz="1200" dirty="0" smtClean="0"/>
              <a:t> </a:t>
            </a:r>
            <a:r>
              <a:rPr lang="hu-HU" sz="1200" dirty="0" err="1" smtClean="0"/>
              <a:t>in</a:t>
            </a:r>
            <a:r>
              <a:rPr lang="hu-HU" sz="1200" dirty="0" smtClean="0"/>
              <a:t> </a:t>
            </a:r>
            <a:r>
              <a:rPr lang="hu-HU" sz="1200" dirty="0" err="1" smtClean="0"/>
              <a:t>the</a:t>
            </a:r>
            <a:r>
              <a:rPr lang="hu-HU" sz="1200" dirty="0" smtClean="0"/>
              <a:t> </a:t>
            </a:r>
            <a:r>
              <a:rPr lang="hu-HU" sz="1200" dirty="0" err="1" smtClean="0"/>
              <a:t>same</a:t>
            </a:r>
            <a:r>
              <a:rPr lang="hu-HU" sz="1200" dirty="0" smtClean="0"/>
              <a:t> team </a:t>
            </a:r>
            <a:r>
              <a:rPr lang="hu-HU" sz="1200" dirty="0" err="1" smtClean="0"/>
              <a:t>may</a:t>
            </a:r>
            <a:r>
              <a:rPr lang="hu-HU" sz="1200" dirty="0" smtClean="0"/>
              <a:t> </a:t>
            </a:r>
            <a:r>
              <a:rPr lang="hu-HU" sz="1200" dirty="0" err="1" smtClean="0"/>
              <a:t>wear</a:t>
            </a:r>
            <a:r>
              <a:rPr lang="hu-HU" sz="1200" dirty="0" smtClean="0"/>
              <a:t> </a:t>
            </a:r>
            <a:r>
              <a:rPr lang="hu-HU" sz="1200" dirty="0" err="1" smtClean="0"/>
              <a:t>different</a:t>
            </a:r>
            <a:r>
              <a:rPr lang="hu-HU" sz="1200" dirty="0" smtClean="0"/>
              <a:t> </a:t>
            </a:r>
            <a:r>
              <a:rPr lang="hu-HU" sz="1200" dirty="0" err="1" smtClean="0"/>
              <a:t>colour</a:t>
            </a:r>
            <a:r>
              <a:rPr lang="hu-HU" sz="1200" dirty="0" smtClean="0"/>
              <a:t> of </a:t>
            </a:r>
            <a:r>
              <a:rPr lang="hu-HU" sz="1200" dirty="0" err="1" smtClean="0"/>
              <a:t>uniforms</a:t>
            </a:r>
            <a:r>
              <a:rPr lang="hu-HU" sz="1200" dirty="0" smtClean="0"/>
              <a:t>. </a:t>
            </a:r>
          </a:p>
          <a:p>
            <a:endParaRPr lang="hu-HU" sz="1200" dirty="0" smtClean="0"/>
          </a:p>
          <a:p>
            <a:r>
              <a:rPr lang="hu-HU" sz="1200" dirty="0" err="1" smtClean="0"/>
              <a:t>Question</a:t>
            </a:r>
            <a:r>
              <a:rPr lang="hu-HU" sz="1200" dirty="0" smtClean="0"/>
              <a:t> 3. </a:t>
            </a:r>
            <a:r>
              <a:rPr lang="pl-PL" sz="1200" kern="1200" dirty="0" smtClean="0">
                <a:solidFill>
                  <a:schemeClr val="tx1"/>
                </a:solidFill>
                <a:latin typeface="Calibri" panose="020F0502020204030204" pitchFamily="34" charset="0"/>
                <a:ea typeface="+mn-ea"/>
                <a:cs typeface="+mn-cs"/>
              </a:rPr>
              <a:t>The Libero may complete an attack hit from outside his front zone even if at the moment of the contact the ball is entirely higher than the top of the net.</a:t>
            </a:r>
            <a:endParaRPr lang="hu-HU" sz="1200" kern="1200" dirty="0" smtClean="0">
              <a:solidFill>
                <a:schemeClr val="tx1"/>
              </a:solidFill>
              <a:latin typeface="Calibri" panose="020F0502020204030204" pitchFamily="34" charset="0"/>
              <a:ea typeface="+mn-ea"/>
              <a:cs typeface="+mn-cs"/>
            </a:endParaRPr>
          </a:p>
          <a:p>
            <a:endParaRPr lang="hu-HU" sz="1200" dirty="0" smtClean="0"/>
          </a:p>
          <a:p>
            <a:r>
              <a:rPr lang="hu-HU" sz="1200" dirty="0" err="1" smtClean="0"/>
              <a:t>It</a:t>
            </a:r>
            <a:r>
              <a:rPr lang="hu-HU" sz="1200" dirty="0" smtClean="0"/>
              <a:t> is </a:t>
            </a:r>
            <a:r>
              <a:rPr lang="hu-HU" sz="1200" dirty="0" err="1" smtClean="0"/>
              <a:t>false</a:t>
            </a:r>
            <a:r>
              <a:rPr lang="hu-HU" sz="1200" dirty="0" smtClean="0"/>
              <a:t>. The </a:t>
            </a:r>
            <a:r>
              <a:rPr lang="hu-HU" sz="1200" dirty="0" err="1" smtClean="0"/>
              <a:t>Libero</a:t>
            </a:r>
            <a:r>
              <a:rPr lang="hu-HU" sz="1200" dirty="0" smtClean="0"/>
              <a:t> </a:t>
            </a:r>
            <a:r>
              <a:rPr lang="hu-HU" sz="1200" dirty="0" err="1" smtClean="0"/>
              <a:t>may</a:t>
            </a:r>
            <a:r>
              <a:rPr lang="hu-HU" sz="1200" dirty="0" smtClean="0"/>
              <a:t> </a:t>
            </a:r>
            <a:r>
              <a:rPr lang="hu-HU" sz="1200" dirty="0" err="1" smtClean="0"/>
              <a:t>not</a:t>
            </a:r>
            <a:r>
              <a:rPr lang="hu-HU" sz="1200" dirty="0" smtClean="0"/>
              <a:t> </a:t>
            </a:r>
            <a:r>
              <a:rPr lang="hu-HU" sz="1200" dirty="0" err="1" smtClean="0"/>
              <a:t>complete</a:t>
            </a:r>
            <a:r>
              <a:rPr lang="hu-HU" sz="1200" dirty="0" smtClean="0"/>
              <a:t> an </a:t>
            </a:r>
            <a:r>
              <a:rPr lang="hu-HU" sz="1200" dirty="0" err="1" smtClean="0"/>
              <a:t>attack</a:t>
            </a:r>
            <a:r>
              <a:rPr lang="hu-HU" sz="1200" dirty="0" smtClean="0"/>
              <a:t> hit </a:t>
            </a:r>
            <a:r>
              <a:rPr lang="hu-HU" sz="1200" dirty="0" err="1" smtClean="0"/>
              <a:t>anywhere</a:t>
            </a:r>
            <a:r>
              <a:rPr lang="hu-HU" sz="1200" dirty="0" smtClean="0"/>
              <a:t>, </a:t>
            </a:r>
            <a:r>
              <a:rPr lang="hu-HU" sz="1200" dirty="0" err="1" smtClean="0"/>
              <a:t>including</a:t>
            </a:r>
            <a:r>
              <a:rPr lang="hu-HU" sz="1200" dirty="0" smtClean="0"/>
              <a:t> </a:t>
            </a:r>
            <a:r>
              <a:rPr lang="hu-HU" sz="1200" dirty="0" err="1" smtClean="0"/>
              <a:t>the</a:t>
            </a:r>
            <a:r>
              <a:rPr lang="hu-HU" sz="1200" dirty="0" smtClean="0"/>
              <a:t> back </a:t>
            </a:r>
            <a:r>
              <a:rPr lang="hu-HU" sz="1200" dirty="0" err="1" smtClean="0"/>
              <a:t>zone</a:t>
            </a:r>
            <a:r>
              <a:rPr lang="hu-HU" sz="1200" baseline="0" dirty="0" smtClean="0"/>
              <a:t> and</a:t>
            </a:r>
            <a:r>
              <a:rPr lang="hu-HU" sz="1200" dirty="0" smtClean="0"/>
              <a:t> free </a:t>
            </a:r>
            <a:r>
              <a:rPr lang="hu-HU" sz="1200" dirty="0" err="1" smtClean="0"/>
              <a:t>zone</a:t>
            </a:r>
            <a:r>
              <a:rPr lang="hu-HU" sz="1200" dirty="0" smtClean="0"/>
              <a:t>,  </a:t>
            </a:r>
            <a:r>
              <a:rPr lang="hu-HU" sz="1200" dirty="0" err="1" smtClean="0"/>
              <a:t>if</a:t>
            </a:r>
            <a:r>
              <a:rPr lang="hu-HU" sz="1200" dirty="0" smtClean="0"/>
              <a:t> </a:t>
            </a:r>
            <a:r>
              <a:rPr lang="hu-HU" sz="1200" dirty="0" err="1" smtClean="0"/>
              <a:t>the</a:t>
            </a:r>
            <a:r>
              <a:rPr lang="hu-HU" sz="1200" dirty="0" smtClean="0"/>
              <a:t> ball is </a:t>
            </a:r>
            <a:r>
              <a:rPr lang="pl-PL" sz="1200" kern="1200" dirty="0" smtClean="0">
                <a:solidFill>
                  <a:schemeClr val="tx1"/>
                </a:solidFill>
                <a:latin typeface="Calibri" panose="020F0502020204030204" pitchFamily="34" charset="0"/>
                <a:ea typeface="+mn-ea"/>
                <a:cs typeface="+mn-cs"/>
              </a:rPr>
              <a:t>entirely higher than the top of the net in the moment of the hit. </a:t>
            </a:r>
            <a:endParaRPr lang="hu-HU" sz="1200" dirty="0" smtClean="0"/>
          </a:p>
          <a:p>
            <a:endParaRPr lang="hu-HU" sz="1200" dirty="0" smtClean="0"/>
          </a:p>
          <a:p>
            <a:r>
              <a:rPr lang="hu-HU" sz="1200" dirty="0" err="1" smtClean="0"/>
              <a:t>Question</a:t>
            </a:r>
            <a:r>
              <a:rPr lang="hu-HU" sz="1200" dirty="0" smtClean="0"/>
              <a:t> 4. </a:t>
            </a:r>
            <a:r>
              <a:rPr lang="pl-PL" sz="1200" kern="1200" dirty="0" smtClean="0">
                <a:solidFill>
                  <a:schemeClr val="tx1"/>
                </a:solidFill>
                <a:latin typeface="Calibri" panose="020F0502020204030204" pitchFamily="34" charset="0"/>
                <a:ea typeface="+mn-ea"/>
                <a:cs typeface="+mn-cs"/>
              </a:rPr>
              <a:t>A player may not complete an attack hit, when the ball is entirely higher than the top of the net in the moment of the hit,  if the ball is coming from an overhand finger pass by a Libero in his/ her front zone.</a:t>
            </a:r>
            <a:endParaRPr lang="hu-HU" sz="1200" dirty="0" smtClean="0"/>
          </a:p>
          <a:p>
            <a:endParaRPr lang="hu-HU" sz="1200" dirty="0" smtClean="0"/>
          </a:p>
          <a:p>
            <a:r>
              <a:rPr lang="hu-HU" sz="1200" dirty="0" err="1" smtClean="0"/>
              <a:t>It</a:t>
            </a:r>
            <a:r>
              <a:rPr lang="hu-HU" sz="1200" dirty="0" smtClean="0"/>
              <a:t> is </a:t>
            </a:r>
            <a:r>
              <a:rPr lang="hu-HU" sz="1200" dirty="0" err="1" smtClean="0"/>
              <a:t>true</a:t>
            </a:r>
            <a:r>
              <a:rPr lang="hu-HU" sz="1200" dirty="0" smtClean="0"/>
              <a:t>,</a:t>
            </a:r>
            <a:r>
              <a:rPr lang="hu-HU" sz="1200" baseline="0" dirty="0" smtClean="0"/>
              <a:t> </a:t>
            </a:r>
            <a:r>
              <a:rPr lang="hu-HU" sz="1200" baseline="0" dirty="0" err="1" smtClean="0"/>
              <a:t>as</a:t>
            </a:r>
            <a:r>
              <a:rPr lang="hu-HU" sz="1200" baseline="0" dirty="0" smtClean="0"/>
              <a:t> </a:t>
            </a:r>
            <a:r>
              <a:rPr lang="hu-HU" sz="1200" baseline="0" dirty="0" err="1" smtClean="0"/>
              <a:t>it</a:t>
            </a:r>
            <a:r>
              <a:rPr lang="hu-HU" sz="1200" baseline="0" dirty="0" smtClean="0"/>
              <a:t> </a:t>
            </a:r>
            <a:r>
              <a:rPr lang="hu-HU" sz="1200" baseline="0" dirty="0" err="1" smtClean="0"/>
              <a:t>was</a:t>
            </a:r>
            <a:r>
              <a:rPr lang="hu-HU" sz="1200" baseline="0" dirty="0" smtClean="0"/>
              <a:t> </a:t>
            </a:r>
            <a:r>
              <a:rPr lang="hu-HU" sz="1200" baseline="0" dirty="0" err="1" smtClean="0"/>
              <a:t>shown</a:t>
            </a:r>
            <a:r>
              <a:rPr lang="hu-HU" sz="1200" baseline="0" dirty="0" smtClean="0"/>
              <a:t> </a:t>
            </a:r>
            <a:r>
              <a:rPr lang="hu-HU" sz="1200" baseline="0" dirty="0" err="1" smtClean="0"/>
              <a:t>on</a:t>
            </a:r>
            <a:r>
              <a:rPr lang="hu-HU" sz="1200" baseline="0" dirty="0" smtClean="0"/>
              <a:t> a </a:t>
            </a:r>
            <a:r>
              <a:rPr lang="hu-HU" sz="1200" baseline="0" dirty="0" err="1" smtClean="0"/>
              <a:t>previous</a:t>
            </a:r>
            <a:r>
              <a:rPr lang="hu-HU" sz="1200" baseline="0" dirty="0" smtClean="0"/>
              <a:t> video. </a:t>
            </a:r>
            <a:r>
              <a:rPr lang="hu-HU" sz="1200" baseline="0" dirty="0" err="1" smtClean="0"/>
              <a:t>But</a:t>
            </a:r>
            <a:r>
              <a:rPr lang="hu-HU" sz="1200" baseline="0" dirty="0" smtClean="0"/>
              <a:t> </a:t>
            </a:r>
            <a:r>
              <a:rPr lang="hu-HU" sz="1200" baseline="0" dirty="0" err="1" smtClean="0"/>
              <a:t>the</a:t>
            </a:r>
            <a:r>
              <a:rPr lang="hu-HU" sz="1200" baseline="0" dirty="0" smtClean="0"/>
              <a:t> 1st </a:t>
            </a:r>
            <a:r>
              <a:rPr lang="hu-HU" sz="1200" baseline="0" dirty="0" err="1" smtClean="0"/>
              <a:t>referee</a:t>
            </a:r>
            <a:r>
              <a:rPr lang="hu-HU" sz="1200" baseline="0" dirty="0" smtClean="0"/>
              <a:t> must be </a:t>
            </a:r>
            <a:r>
              <a:rPr lang="hu-HU" sz="1200" baseline="0" dirty="0" err="1" smtClean="0"/>
              <a:t>able</a:t>
            </a:r>
            <a:r>
              <a:rPr lang="hu-HU" sz="1200" baseline="0" dirty="0" smtClean="0"/>
              <a:t> </a:t>
            </a:r>
            <a:r>
              <a:rPr lang="hu-HU" sz="1200" baseline="0" dirty="0" err="1" smtClean="0"/>
              <a:t>to</a:t>
            </a:r>
            <a:r>
              <a:rPr lang="hu-HU" sz="1200" baseline="0" dirty="0" smtClean="0"/>
              <a:t> </a:t>
            </a:r>
            <a:r>
              <a:rPr lang="hu-HU" sz="1200" baseline="0" dirty="0" err="1" smtClean="0"/>
              <a:t>distinguish</a:t>
            </a:r>
            <a:r>
              <a:rPr lang="hu-HU" sz="1200" baseline="0" dirty="0" smtClean="0"/>
              <a:t> </a:t>
            </a:r>
            <a:r>
              <a:rPr lang="hu-HU" sz="1200" baseline="0" dirty="0" err="1" smtClean="0"/>
              <a:t>the</a:t>
            </a:r>
            <a:r>
              <a:rPr lang="hu-HU" sz="1200" baseline="0" dirty="0" smtClean="0"/>
              <a:t> </a:t>
            </a:r>
            <a:r>
              <a:rPr lang="hu-HU" sz="1200" baseline="0" dirty="0" err="1" smtClean="0"/>
              <a:t>intentional</a:t>
            </a:r>
            <a:r>
              <a:rPr lang="hu-HU" sz="1200" baseline="0" dirty="0" smtClean="0"/>
              <a:t> </a:t>
            </a:r>
            <a:r>
              <a:rPr lang="hu-HU" sz="1200" baseline="0" dirty="0" err="1" smtClean="0"/>
              <a:t>setting</a:t>
            </a:r>
            <a:r>
              <a:rPr lang="hu-HU" sz="1200" baseline="0" dirty="0" smtClean="0"/>
              <a:t> </a:t>
            </a:r>
            <a:r>
              <a:rPr lang="hu-HU" sz="1200" baseline="0" dirty="0" err="1" smtClean="0"/>
              <a:t>action</a:t>
            </a:r>
            <a:r>
              <a:rPr lang="hu-HU" sz="1200" baseline="0" dirty="0" smtClean="0"/>
              <a:t> and </a:t>
            </a:r>
            <a:r>
              <a:rPr lang="hu-HU" sz="1200" baseline="0" dirty="0" err="1" smtClean="0"/>
              <a:t>the</a:t>
            </a:r>
            <a:r>
              <a:rPr lang="hu-HU" sz="1200" baseline="0" dirty="0" smtClean="0"/>
              <a:t> </a:t>
            </a:r>
            <a:r>
              <a:rPr lang="hu-HU" sz="1200" baseline="0" dirty="0" err="1" smtClean="0"/>
              <a:t>unintentional</a:t>
            </a:r>
            <a:r>
              <a:rPr lang="hu-HU" sz="1200" baseline="0" dirty="0" smtClean="0"/>
              <a:t> </a:t>
            </a:r>
            <a:r>
              <a:rPr lang="hu-HU" sz="1200" baseline="0" dirty="0" err="1" smtClean="0"/>
              <a:t>defending</a:t>
            </a:r>
            <a:r>
              <a:rPr lang="hu-HU" sz="1200" baseline="0" dirty="0" smtClean="0"/>
              <a:t> </a:t>
            </a:r>
            <a:r>
              <a:rPr lang="hu-HU" sz="1200" baseline="0" dirty="0" err="1" smtClean="0"/>
              <a:t>action</a:t>
            </a:r>
            <a:r>
              <a:rPr lang="hu-HU" sz="1200" baseline="0" dirty="0" smtClean="0"/>
              <a:t>.</a:t>
            </a:r>
            <a:endParaRPr lang="hu-HU" sz="1200" dirty="0" smtClean="0"/>
          </a:p>
        </p:txBody>
      </p:sp>
      <p:sp>
        <p:nvSpPr>
          <p:cNvPr id="16388" name="Dia számának helye 3"/>
          <p:cNvSpPr>
            <a:spLocks noGrp="1"/>
          </p:cNvSpPr>
          <p:nvPr>
            <p:ph type="sldNum" sz="quarter" idx="5"/>
          </p:nvPr>
        </p:nvSpPr>
        <p:spPr>
          <a:noFill/>
          <a:ln>
            <a:miter lim="800000"/>
            <a:headEnd/>
            <a:tailEnd/>
          </a:ln>
        </p:spPr>
        <p:txBody>
          <a:bodyPr/>
          <a:lstStyle/>
          <a:p>
            <a:fld id="{4978C0F4-5B03-49D8-916B-A4121A27455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F8B40E8F-A737-48DB-941B-12EC4C594839}"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a:ln/>
        </p:spPr>
      </p:sp>
      <p:sp>
        <p:nvSpPr>
          <p:cNvPr id="19459" name="Jegyzetek helye 2"/>
          <p:cNvSpPr>
            <a:spLocks noGrp="1"/>
          </p:cNvSpPr>
          <p:nvPr>
            <p:ph type="body" idx="1"/>
          </p:nvPr>
        </p:nvSpPr>
        <p:spPr>
          <a:noFill/>
        </p:spPr>
        <p:txBody>
          <a:bodyPr/>
          <a:lstStyle/>
          <a:p>
            <a:r>
              <a:rPr lang="hu-HU" sz="1200" kern="1200" dirty="0" smtClean="0">
                <a:solidFill>
                  <a:schemeClr val="tx1"/>
                </a:solidFill>
                <a:latin typeface="Calibri" panose="020F0502020204030204" pitchFamily="34" charset="0"/>
                <a:ea typeface="+mn-ea"/>
                <a:cs typeface="+mn-cs"/>
              </a:rPr>
              <a:t>The </a:t>
            </a:r>
            <a:r>
              <a:rPr lang="hu-HU" sz="1200" kern="1200" dirty="0" err="1" smtClean="0">
                <a:solidFill>
                  <a:schemeClr val="tx1"/>
                </a:solidFill>
                <a:latin typeface="Calibri" panose="020F0502020204030204" pitchFamily="34" charset="0"/>
                <a:ea typeface="+mn-ea"/>
                <a:cs typeface="+mn-cs"/>
              </a:rPr>
              <a:t>principle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be </a:t>
            </a:r>
            <a:r>
              <a:rPr lang="hu-HU" sz="1200" kern="1200" dirty="0" err="1" smtClean="0">
                <a:solidFill>
                  <a:schemeClr val="tx1"/>
                </a:solidFill>
                <a:latin typeface="Calibri" panose="020F0502020204030204" pitchFamily="34" charset="0"/>
                <a:ea typeface="+mn-ea"/>
                <a:cs typeface="+mn-cs"/>
              </a:rPr>
              <a:t>followed</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that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not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obligatory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use</a:t>
            </a:r>
            <a:r>
              <a:rPr lang="hu-HU" sz="1200" kern="1200" dirty="0" smtClean="0">
                <a:solidFill>
                  <a:schemeClr val="tx1"/>
                </a:solidFill>
                <a:latin typeface="Calibri" panose="020F0502020204030204" pitchFamily="34" charset="0"/>
                <a:ea typeface="+mn-ea"/>
                <a:cs typeface="+mn-cs"/>
              </a:rPr>
              <a:t> a Libero </a:t>
            </a:r>
            <a:r>
              <a:rPr lang="hu-HU" sz="1200" kern="1200" dirty="0" err="1" smtClean="0">
                <a:solidFill>
                  <a:schemeClr val="tx1"/>
                </a:solidFill>
                <a:latin typeface="Calibri" panose="020F0502020204030204" pitchFamily="34" charset="0"/>
                <a:ea typeface="+mn-ea"/>
                <a:cs typeface="+mn-cs"/>
              </a:rPr>
              <a:t>as</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special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defense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player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match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Neither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register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team </a:t>
            </a:r>
            <a:r>
              <a:rPr lang="hu-HU" sz="1200" kern="1200" dirty="0" err="1" smtClean="0">
                <a:solidFill>
                  <a:schemeClr val="tx1"/>
                </a:solidFill>
                <a:latin typeface="Calibri" panose="020F0502020204030204" pitchFamily="34" charset="0"/>
                <a:ea typeface="+mn-ea"/>
                <a:cs typeface="+mn-cs"/>
              </a:rPr>
              <a:t>list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nor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use</a:t>
            </a:r>
            <a:r>
              <a:rPr lang="hu-HU" sz="1200" kern="1200" dirty="0" smtClean="0">
                <a:solidFill>
                  <a:schemeClr val="tx1"/>
                </a:solidFill>
                <a:latin typeface="Calibri" panose="020F0502020204030204" pitchFamily="34" charset="0"/>
                <a:ea typeface="+mn-ea"/>
                <a:cs typeface="+mn-cs"/>
              </a:rPr>
              <a:t> - </a:t>
            </a:r>
            <a:r>
              <a:rPr lang="hu-HU" sz="1200" kern="1200" dirty="0" err="1" smtClean="0">
                <a:solidFill>
                  <a:schemeClr val="tx1"/>
                </a:solidFill>
                <a:latin typeface="Calibri" panose="020F0502020204030204" pitchFamily="34" charset="0"/>
                <a:ea typeface="+mn-ea"/>
                <a:cs typeface="+mn-cs"/>
              </a:rPr>
              <a:t>although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if</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used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Libero is </a:t>
            </a:r>
            <a:r>
              <a:rPr lang="hu-HU" sz="1200" kern="1200" dirty="0" err="1" smtClean="0">
                <a:solidFill>
                  <a:schemeClr val="tx1"/>
                </a:solidFill>
                <a:latin typeface="Calibri" panose="020F0502020204030204" pitchFamily="34" charset="0"/>
                <a:ea typeface="+mn-ea"/>
                <a:cs typeface="+mn-cs"/>
              </a:rPr>
              <a:t>recorded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score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sheet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normal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match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team has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right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register</a:t>
            </a:r>
            <a:r>
              <a:rPr lang="hu-HU" sz="1200" kern="1200" dirty="0" smtClean="0">
                <a:solidFill>
                  <a:schemeClr val="tx1"/>
                </a:solidFill>
                <a:latin typeface="Calibri" panose="020F0502020204030204" pitchFamily="34" charset="0"/>
                <a:ea typeface="+mn-ea"/>
                <a:cs typeface="+mn-cs"/>
              </a:rPr>
              <a:t> 1 </a:t>
            </a:r>
            <a:r>
              <a:rPr lang="hu-HU" sz="1200" kern="1200" dirty="0" err="1" smtClean="0">
                <a:solidFill>
                  <a:schemeClr val="tx1"/>
                </a:solidFill>
                <a:latin typeface="Calibri" panose="020F0502020204030204" pitchFamily="34" charset="0"/>
                <a:ea typeface="+mn-ea"/>
                <a:cs typeface="+mn-cs"/>
              </a:rPr>
              <a:t>or</a:t>
            </a:r>
            <a:r>
              <a:rPr lang="hu-HU" sz="1200" kern="1200" dirty="0" smtClean="0">
                <a:solidFill>
                  <a:schemeClr val="tx1"/>
                </a:solidFill>
                <a:latin typeface="Calibri" panose="020F0502020204030204" pitchFamily="34" charset="0"/>
                <a:ea typeface="+mn-ea"/>
                <a:cs typeface="+mn-cs"/>
              </a:rPr>
              <a:t> 2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among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12 </a:t>
            </a:r>
            <a:r>
              <a:rPr lang="hu-HU" sz="1200" kern="1200" dirty="0" err="1" smtClean="0">
                <a:solidFill>
                  <a:schemeClr val="tx1"/>
                </a:solidFill>
                <a:latin typeface="Calibri" panose="020F0502020204030204" pitchFamily="34" charset="0"/>
                <a:ea typeface="+mn-ea"/>
                <a:cs typeface="+mn-cs"/>
              </a:rPr>
              <a:t>players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Supposing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that</a:t>
            </a:r>
            <a:r>
              <a:rPr lang="hu-HU" sz="1200" kern="1200" dirty="0" smtClean="0">
                <a:solidFill>
                  <a:schemeClr val="tx1"/>
                </a:solidFill>
                <a:latin typeface="Calibri" panose="020F0502020204030204" pitchFamily="34" charset="0"/>
                <a:ea typeface="+mn-ea"/>
                <a:cs typeface="+mn-cs"/>
              </a:rPr>
              <a:t> a team </a:t>
            </a:r>
            <a:r>
              <a:rPr lang="hu-HU" sz="1200" kern="1200" dirty="0" err="1" smtClean="0">
                <a:solidFill>
                  <a:schemeClr val="tx1"/>
                </a:solidFill>
                <a:latin typeface="Calibri" panose="020F0502020204030204" pitchFamily="34" charset="0"/>
                <a:ea typeface="+mn-ea"/>
                <a:cs typeface="+mn-cs"/>
              </a:rPr>
              <a:t>uses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maximum </a:t>
            </a:r>
            <a:r>
              <a:rPr lang="hu-HU" sz="1200" kern="1200" dirty="0" err="1" smtClean="0">
                <a:solidFill>
                  <a:schemeClr val="tx1"/>
                </a:solidFill>
                <a:latin typeface="Calibri" panose="020F0502020204030204" pitchFamily="34" charset="0"/>
                <a:ea typeface="+mn-ea"/>
                <a:cs typeface="+mn-cs"/>
              </a:rPr>
              <a:t>number</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players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an </a:t>
            </a:r>
            <a:r>
              <a:rPr lang="hu-HU" sz="1200" kern="1200" dirty="0" err="1" smtClean="0">
                <a:solidFill>
                  <a:schemeClr val="tx1"/>
                </a:solidFill>
                <a:latin typeface="Calibri" panose="020F0502020204030204" pitchFamily="34" charset="0"/>
                <a:ea typeface="+mn-ea"/>
                <a:cs typeface="+mn-cs"/>
              </a:rPr>
              <a:t>international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match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following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compositions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legal</a:t>
            </a:r>
            <a:r>
              <a:rPr lang="hu-HU" sz="1200" kern="1200" dirty="0" smtClean="0">
                <a:solidFill>
                  <a:schemeClr val="tx1"/>
                </a:solidFill>
                <a:latin typeface="Calibri" panose="020F0502020204030204" pitchFamily="34" charset="0"/>
                <a:ea typeface="+mn-ea"/>
                <a:cs typeface="+mn-cs"/>
              </a:rPr>
              <a:t>: </a:t>
            </a:r>
          </a:p>
          <a:p>
            <a:r>
              <a:rPr lang="hu-HU" sz="1200" kern="1200" dirty="0" smtClean="0">
                <a:solidFill>
                  <a:schemeClr val="tx1"/>
                </a:solidFill>
                <a:latin typeface="Calibri" panose="020F0502020204030204" pitchFamily="34" charset="0"/>
                <a:ea typeface="+mn-ea"/>
                <a:cs typeface="+mn-cs"/>
              </a:rPr>
              <a:t>10 </a:t>
            </a:r>
            <a:r>
              <a:rPr lang="hu-HU" sz="1200" kern="1200" dirty="0" err="1" smtClean="0">
                <a:solidFill>
                  <a:schemeClr val="tx1"/>
                </a:solidFill>
                <a:latin typeface="Calibri" panose="020F0502020204030204" pitchFamily="34" charset="0"/>
                <a:ea typeface="+mn-ea"/>
                <a:cs typeface="+mn-cs"/>
              </a:rPr>
              <a:t>normal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players</a:t>
            </a:r>
            <a:r>
              <a:rPr lang="hu-HU" sz="1200" kern="1200" dirty="0" smtClean="0">
                <a:solidFill>
                  <a:schemeClr val="tx1"/>
                </a:solidFill>
                <a:latin typeface="Calibri" panose="020F0502020204030204" pitchFamily="34" charset="0"/>
                <a:ea typeface="+mn-ea"/>
                <a:cs typeface="+mn-cs"/>
              </a:rPr>
              <a:t> + 2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a:t>
            </a:r>
          </a:p>
          <a:p>
            <a:r>
              <a:rPr lang="hu-HU" sz="1200" kern="1200" dirty="0" smtClean="0">
                <a:solidFill>
                  <a:schemeClr val="tx1"/>
                </a:solidFill>
                <a:latin typeface="Calibri" panose="020F0502020204030204" pitchFamily="34" charset="0"/>
                <a:ea typeface="+mn-ea"/>
                <a:cs typeface="+mn-cs"/>
              </a:rPr>
              <a:t>11 </a:t>
            </a:r>
            <a:r>
              <a:rPr lang="hu-HU" sz="1200" kern="1200" dirty="0" err="1" smtClean="0">
                <a:solidFill>
                  <a:schemeClr val="tx1"/>
                </a:solidFill>
                <a:latin typeface="Calibri" panose="020F0502020204030204" pitchFamily="34" charset="0"/>
                <a:ea typeface="+mn-ea"/>
                <a:cs typeface="+mn-cs"/>
              </a:rPr>
              <a:t>normal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players</a:t>
            </a:r>
            <a:r>
              <a:rPr lang="hu-HU" sz="1200" kern="1200" dirty="0" smtClean="0">
                <a:solidFill>
                  <a:schemeClr val="tx1"/>
                </a:solidFill>
                <a:latin typeface="Calibri" panose="020F0502020204030204" pitchFamily="34" charset="0"/>
                <a:ea typeface="+mn-ea"/>
                <a:cs typeface="+mn-cs"/>
              </a:rPr>
              <a:t> + 1 Libero; </a:t>
            </a:r>
          </a:p>
          <a:p>
            <a:r>
              <a:rPr lang="hu-HU" sz="1200" kern="1200" dirty="0" smtClean="0">
                <a:solidFill>
                  <a:schemeClr val="tx1"/>
                </a:solidFill>
                <a:latin typeface="Calibri" panose="020F0502020204030204" pitchFamily="34" charset="0"/>
                <a:ea typeface="+mn-ea"/>
                <a:cs typeface="+mn-cs"/>
              </a:rPr>
              <a:t>12 </a:t>
            </a:r>
            <a:r>
              <a:rPr lang="hu-HU" sz="1200" kern="1200" dirty="0" err="1" smtClean="0">
                <a:solidFill>
                  <a:schemeClr val="tx1"/>
                </a:solidFill>
                <a:latin typeface="Calibri" panose="020F0502020204030204" pitchFamily="34" charset="0"/>
                <a:ea typeface="+mn-ea"/>
                <a:cs typeface="+mn-cs"/>
              </a:rPr>
              <a:t>players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without</a:t>
            </a:r>
            <a:r>
              <a:rPr lang="hu-HU" sz="1200" kern="1200" dirty="0" smtClean="0">
                <a:solidFill>
                  <a:schemeClr val="tx1"/>
                </a:solidFill>
                <a:latin typeface="Calibri" panose="020F0502020204030204" pitchFamily="34" charset="0"/>
                <a:ea typeface="+mn-ea"/>
                <a:cs typeface="+mn-cs"/>
              </a:rPr>
              <a:t> Libero.</a:t>
            </a:r>
          </a:p>
          <a:p>
            <a:r>
              <a:rPr lang="hu-HU" sz="1200" kern="1200" dirty="0" smtClean="0">
                <a:solidFill>
                  <a:schemeClr val="tx1"/>
                </a:solidFill>
                <a:latin typeface="Calibri" panose="020F0502020204030204" pitchFamily="34" charset="0"/>
                <a:ea typeface="+mn-ea"/>
                <a:cs typeface="+mn-cs"/>
              </a:rPr>
              <a:t> </a:t>
            </a:r>
          </a:p>
          <a:p>
            <a:r>
              <a:rPr lang="hu-HU" sz="1200" kern="1200" dirty="0" err="1" smtClean="0">
                <a:solidFill>
                  <a:schemeClr val="tx1"/>
                </a:solidFill>
                <a:latin typeface="Calibri" panose="020F0502020204030204" pitchFamily="34" charset="0"/>
                <a:ea typeface="+mn-ea"/>
                <a:cs typeface="+mn-cs"/>
              </a:rPr>
              <a:t>We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should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remind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you</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that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on</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national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level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each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Federation</a:t>
            </a:r>
            <a:r>
              <a:rPr lang="hu-HU" sz="1200" kern="1200" dirty="0" smtClean="0">
                <a:solidFill>
                  <a:schemeClr val="tx1"/>
                </a:solidFill>
                <a:latin typeface="Calibri" panose="020F0502020204030204" pitchFamily="34" charset="0"/>
                <a:ea typeface="+mn-ea"/>
                <a:cs typeface="+mn-cs"/>
              </a:rPr>
              <a:t> has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right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set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up</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different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rule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regarding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topic</a:t>
            </a:r>
            <a:r>
              <a:rPr lang="hu-HU" sz="1200" kern="1200" dirty="0" smtClean="0">
                <a:solidFill>
                  <a:schemeClr val="tx1"/>
                </a:solidFill>
                <a:latin typeface="Calibri" panose="020F0502020204030204" pitchFamily="34" charset="0"/>
                <a:ea typeface="+mn-ea"/>
                <a:cs typeface="+mn-cs"/>
              </a:rPr>
              <a:t>.</a:t>
            </a:r>
          </a:p>
          <a:p>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FIVB top </a:t>
            </a:r>
            <a:r>
              <a:rPr lang="hu-HU" sz="1200" kern="1200" dirty="0" err="1" smtClean="0">
                <a:solidFill>
                  <a:schemeClr val="tx1"/>
                </a:solidFill>
                <a:latin typeface="Calibri" panose="020F0502020204030204" pitchFamily="34" charset="0"/>
                <a:ea typeface="+mn-ea"/>
                <a:cs typeface="+mn-cs"/>
              </a:rPr>
              <a:t>competitions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for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Seniors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within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certain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limitations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teams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have</a:t>
            </a:r>
            <a:r>
              <a:rPr lang="hu-HU" sz="1200" kern="1200" dirty="0" smtClean="0">
                <a:solidFill>
                  <a:schemeClr val="tx1"/>
                </a:solidFill>
                <a:latin typeface="Calibri" panose="020F0502020204030204" pitchFamily="34" charset="0"/>
                <a:ea typeface="+mn-ea"/>
                <a:cs typeface="+mn-cs"/>
              </a:rPr>
              <a:t> more </a:t>
            </a:r>
            <a:r>
              <a:rPr lang="hu-HU" sz="1200" kern="1200" dirty="0" err="1" smtClean="0">
                <a:solidFill>
                  <a:schemeClr val="tx1"/>
                </a:solidFill>
                <a:latin typeface="Calibri" panose="020F0502020204030204" pitchFamily="34" charset="0"/>
                <a:ea typeface="+mn-ea"/>
                <a:cs typeface="+mn-cs"/>
              </a:rPr>
              <a:t>than</a:t>
            </a:r>
            <a:r>
              <a:rPr lang="hu-HU" sz="1200" kern="1200" dirty="0" smtClean="0">
                <a:solidFill>
                  <a:schemeClr val="tx1"/>
                </a:solidFill>
                <a:latin typeface="Calibri" panose="020F0502020204030204" pitchFamily="34" charset="0"/>
                <a:ea typeface="+mn-ea"/>
                <a:cs typeface="+mn-cs"/>
              </a:rPr>
              <a:t> 12 </a:t>
            </a:r>
            <a:r>
              <a:rPr lang="hu-HU" sz="1200" kern="1200" dirty="0" err="1" smtClean="0">
                <a:solidFill>
                  <a:schemeClr val="tx1"/>
                </a:solidFill>
                <a:latin typeface="Calibri" panose="020F0502020204030204" pitchFamily="34" charset="0"/>
                <a:ea typeface="+mn-ea"/>
                <a:cs typeface="+mn-cs"/>
              </a:rPr>
              <a:t>players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But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case</a:t>
            </a:r>
            <a:r>
              <a:rPr lang="hu-HU" sz="1200" kern="1200" dirty="0" smtClean="0">
                <a:solidFill>
                  <a:schemeClr val="tx1"/>
                </a:solidFill>
                <a:latin typeface="Calibri" panose="020F0502020204030204" pitchFamily="34" charset="0"/>
                <a:ea typeface="+mn-ea"/>
                <a:cs typeface="+mn-cs"/>
              </a:rPr>
              <a:t> 2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must be </a:t>
            </a:r>
            <a:r>
              <a:rPr lang="hu-HU" sz="1200" kern="1200" dirty="0" err="1" smtClean="0">
                <a:solidFill>
                  <a:schemeClr val="tx1"/>
                </a:solidFill>
                <a:latin typeface="Calibri" panose="020F0502020204030204" pitchFamily="34" charset="0"/>
                <a:ea typeface="+mn-ea"/>
                <a:cs typeface="+mn-cs"/>
              </a:rPr>
              <a:t>recorded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score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sheet</a:t>
            </a:r>
            <a:r>
              <a:rPr lang="hu-HU" sz="1200" kern="1200" dirty="0" smtClean="0">
                <a:solidFill>
                  <a:schemeClr val="tx1"/>
                </a:solidFill>
                <a:latin typeface="Calibri" panose="020F0502020204030204" pitchFamily="34" charset="0"/>
                <a:ea typeface="+mn-ea"/>
                <a:cs typeface="+mn-cs"/>
              </a:rPr>
              <a:t>. The </a:t>
            </a:r>
            <a:r>
              <a:rPr lang="hu-HU" sz="1200" kern="1200" dirty="0" err="1" smtClean="0">
                <a:solidFill>
                  <a:schemeClr val="tx1"/>
                </a:solidFill>
                <a:latin typeface="Calibri" panose="020F0502020204030204" pitchFamily="34" charset="0"/>
                <a:ea typeface="+mn-ea"/>
                <a:cs typeface="+mn-cs"/>
              </a:rPr>
              <a:t>conditions</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system</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regarding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team </a:t>
            </a:r>
            <a:r>
              <a:rPr lang="hu-HU" sz="1200" kern="1200" dirty="0" err="1" smtClean="0">
                <a:solidFill>
                  <a:schemeClr val="tx1"/>
                </a:solidFill>
                <a:latin typeface="Calibri" panose="020F0502020204030204" pitchFamily="34" charset="0"/>
                <a:ea typeface="+mn-ea"/>
                <a:cs typeface="+mn-cs"/>
              </a:rPr>
              <a:t>composition</a:t>
            </a:r>
            <a:r>
              <a:rPr lang="hu-HU" sz="1200" kern="1200" dirty="0" smtClean="0">
                <a:solidFill>
                  <a:schemeClr val="tx1"/>
                </a:solidFill>
                <a:latin typeface="Calibri" panose="020F0502020204030204" pitchFamily="34" charset="0"/>
                <a:ea typeface="+mn-ea"/>
                <a:cs typeface="+mn-cs"/>
              </a:rPr>
              <a:t> and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number</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that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may</a:t>
            </a:r>
            <a:r>
              <a:rPr lang="hu-HU" sz="1200" kern="1200" dirty="0" smtClean="0">
                <a:solidFill>
                  <a:schemeClr val="tx1"/>
                </a:solidFill>
                <a:latin typeface="Calibri" panose="020F0502020204030204" pitchFamily="34" charset="0"/>
                <a:ea typeface="+mn-ea"/>
                <a:cs typeface="+mn-cs"/>
              </a:rPr>
              <a:t> be </a:t>
            </a:r>
            <a:r>
              <a:rPr lang="hu-HU" sz="1200" kern="1200" dirty="0" err="1" smtClean="0">
                <a:solidFill>
                  <a:schemeClr val="tx1"/>
                </a:solidFill>
                <a:latin typeface="Calibri" panose="020F0502020204030204" pitchFamily="34" charset="0"/>
                <a:ea typeface="+mn-ea"/>
                <a:cs typeface="+mn-cs"/>
              </a:rPr>
              <a:t>used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determined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respective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competition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regulations</a:t>
            </a:r>
            <a:r>
              <a:rPr lang="hu-HU" sz="1200" kern="1200" dirty="0" smtClean="0">
                <a:solidFill>
                  <a:schemeClr val="tx1"/>
                </a:solidFill>
                <a:latin typeface="Calibri" panose="020F0502020204030204" pitchFamily="34" charset="0"/>
                <a:ea typeface="+mn-ea"/>
                <a:cs typeface="+mn-cs"/>
              </a:rPr>
              <a:t>.</a:t>
            </a:r>
          </a:p>
          <a:p>
            <a:r>
              <a:rPr lang="hu-HU" sz="1200" kern="1200" dirty="0" smtClean="0">
                <a:solidFill>
                  <a:schemeClr val="tx1"/>
                </a:solidFill>
                <a:latin typeface="Calibri" panose="020F0502020204030204" pitchFamily="34" charset="0"/>
                <a:ea typeface="+mn-ea"/>
                <a:cs typeface="+mn-cs"/>
              </a:rPr>
              <a:t>The </a:t>
            </a:r>
            <a:r>
              <a:rPr lang="hu-HU" sz="1200" kern="1200" dirty="0" err="1" smtClean="0">
                <a:solidFill>
                  <a:schemeClr val="tx1"/>
                </a:solidFill>
                <a:latin typeface="Calibri" panose="020F0502020204030204" pitchFamily="34" charset="0"/>
                <a:ea typeface="+mn-ea"/>
                <a:cs typeface="+mn-cs"/>
              </a:rPr>
              <a:t>score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sheet</a:t>
            </a:r>
            <a:r>
              <a:rPr lang="hu-HU" sz="1200" kern="1200" dirty="0" smtClean="0">
                <a:solidFill>
                  <a:schemeClr val="tx1"/>
                </a:solidFill>
                <a:latin typeface="Calibri" panose="020F0502020204030204" pitchFamily="34" charset="0"/>
                <a:ea typeface="+mn-ea"/>
                <a:cs typeface="+mn-cs"/>
              </a:rPr>
              <a:t> has </a:t>
            </a:r>
            <a:r>
              <a:rPr lang="hu-HU" sz="1200" kern="1200" dirty="0" err="1" smtClean="0">
                <a:solidFill>
                  <a:schemeClr val="tx1"/>
                </a:solidFill>
                <a:latin typeface="Calibri" panose="020F0502020204030204" pitchFamily="34" charset="0"/>
                <a:ea typeface="+mn-ea"/>
                <a:cs typeface="+mn-cs"/>
              </a:rPr>
              <a:t>special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rows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for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team </a:t>
            </a:r>
            <a:r>
              <a:rPr lang="hu-HU" sz="1200" kern="1200" dirty="0" err="1" smtClean="0">
                <a:solidFill>
                  <a:schemeClr val="tx1"/>
                </a:solidFill>
                <a:latin typeface="Calibri" panose="020F0502020204030204" pitchFamily="34" charset="0"/>
                <a:ea typeface="+mn-ea"/>
                <a:cs typeface="+mn-cs"/>
              </a:rPr>
              <a:t>list</a:t>
            </a:r>
            <a:r>
              <a:rPr lang="hu-HU" sz="1200" kern="1200" dirty="0" smtClean="0">
                <a:solidFill>
                  <a:schemeClr val="tx1"/>
                </a:solidFill>
                <a:latin typeface="Calibri" panose="020F0502020204030204" pitchFamily="34" charset="0"/>
                <a:ea typeface="+mn-ea"/>
                <a:cs typeface="+mn-cs"/>
              </a:rPr>
              <a:t>. The </a:t>
            </a:r>
            <a:r>
              <a:rPr lang="hu-HU" sz="1200" kern="1200" dirty="0" err="1" smtClean="0">
                <a:solidFill>
                  <a:schemeClr val="tx1"/>
                </a:solidFill>
                <a:latin typeface="Calibri" panose="020F0502020204030204" pitchFamily="34" charset="0"/>
                <a:ea typeface="+mn-ea"/>
                <a:cs typeface="+mn-cs"/>
              </a:rPr>
              <a:t>names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should</a:t>
            </a:r>
            <a:r>
              <a:rPr lang="hu-HU" sz="1200" kern="1200" dirty="0" smtClean="0">
                <a:solidFill>
                  <a:schemeClr val="tx1"/>
                </a:solidFill>
                <a:latin typeface="Calibri" panose="020F0502020204030204" pitchFamily="34" charset="0"/>
                <a:ea typeface="+mn-ea"/>
                <a:cs typeface="+mn-cs"/>
              </a:rPr>
              <a:t> be </a:t>
            </a:r>
            <a:r>
              <a:rPr lang="hu-HU" sz="1200" kern="1200" dirty="0" err="1" smtClean="0">
                <a:solidFill>
                  <a:schemeClr val="tx1"/>
                </a:solidFill>
                <a:latin typeface="Calibri" panose="020F0502020204030204" pitchFamily="34" charset="0"/>
                <a:ea typeface="+mn-ea"/>
                <a:cs typeface="+mn-cs"/>
              </a:rPr>
              <a:t>recorded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solely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these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rows</a:t>
            </a:r>
            <a:r>
              <a:rPr lang="hu-HU" sz="1200" kern="1200" dirty="0" smtClean="0">
                <a:solidFill>
                  <a:schemeClr val="tx1"/>
                </a:solidFill>
                <a:latin typeface="Calibri" panose="020F0502020204030204" pitchFamily="34" charset="0"/>
                <a:ea typeface="+mn-ea"/>
                <a:cs typeface="+mn-cs"/>
              </a:rPr>
              <a:t>.</a:t>
            </a:r>
          </a:p>
          <a:p>
            <a:endParaRPr lang="hu-HU" dirty="0" smtClean="0"/>
          </a:p>
        </p:txBody>
      </p:sp>
      <p:sp>
        <p:nvSpPr>
          <p:cNvPr id="19460" name="Dia számának helye 3"/>
          <p:cNvSpPr>
            <a:spLocks noGrp="1"/>
          </p:cNvSpPr>
          <p:nvPr>
            <p:ph type="sldNum" sz="quarter" idx="5"/>
          </p:nvPr>
        </p:nvSpPr>
        <p:spPr>
          <a:noFill/>
          <a:ln>
            <a:miter lim="800000"/>
            <a:headEnd/>
            <a:tailEnd/>
          </a:ln>
        </p:spPr>
        <p:txBody>
          <a:bodyPr/>
          <a:lstStyle/>
          <a:p>
            <a:fld id="{AF8E25D4-54FB-4911-8387-1E63817E85F9}"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a:ln/>
        </p:spPr>
      </p:sp>
      <p:sp>
        <p:nvSpPr>
          <p:cNvPr id="19459" name="Jegyzetek helye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200" kern="1200" dirty="0" smtClean="0">
                <a:solidFill>
                  <a:schemeClr val="tx1"/>
                </a:solidFill>
                <a:latin typeface="Calibri" panose="020F0502020204030204" pitchFamily="34" charset="0"/>
                <a:ea typeface="+mn-ea"/>
                <a:cs typeface="+mn-cs"/>
              </a:rPr>
              <a:t>The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uniform (</a:t>
            </a:r>
            <a:r>
              <a:rPr lang="hu-HU" sz="1200" kern="1200" dirty="0" err="1" smtClean="0">
                <a:solidFill>
                  <a:schemeClr val="tx1"/>
                </a:solidFill>
                <a:latin typeface="Calibri" panose="020F0502020204030204" pitchFamily="34" charset="0"/>
                <a:ea typeface="+mn-ea"/>
                <a:cs typeface="+mn-cs"/>
              </a:rPr>
              <a:t>including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jersey and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shorts</a:t>
            </a:r>
            <a:r>
              <a:rPr lang="hu-HU" sz="1200" kern="1200" dirty="0" smtClean="0">
                <a:solidFill>
                  <a:schemeClr val="tx1"/>
                </a:solidFill>
                <a:latin typeface="Calibri" panose="020F0502020204030204" pitchFamily="34" charset="0"/>
                <a:ea typeface="+mn-ea"/>
                <a:cs typeface="+mn-cs"/>
              </a:rPr>
              <a:t>) must </a:t>
            </a:r>
            <a:r>
              <a:rPr lang="hu-HU" sz="1200" kern="1200" dirty="0" err="1" smtClean="0">
                <a:solidFill>
                  <a:schemeClr val="tx1"/>
                </a:solidFill>
                <a:latin typeface="Calibri" panose="020F0502020204030204" pitchFamily="34" charset="0"/>
                <a:ea typeface="+mn-ea"/>
                <a:cs typeface="+mn-cs"/>
              </a:rPr>
              <a:t>have</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different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dominant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colour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from</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any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colour</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rest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team. </a:t>
            </a:r>
            <a:r>
              <a:rPr lang="hu-HU" sz="1200" kern="1200" dirty="0" err="1" smtClean="0">
                <a:solidFill>
                  <a:schemeClr val="tx1"/>
                </a:solidFill>
                <a:latin typeface="Calibri" panose="020F0502020204030204" pitchFamily="34" charset="0"/>
                <a:ea typeface="+mn-ea"/>
                <a:cs typeface="+mn-cs"/>
              </a:rPr>
              <a:t>If</a:t>
            </a:r>
            <a:r>
              <a:rPr lang="hu-HU" sz="1200" kern="1200" dirty="0" smtClean="0">
                <a:solidFill>
                  <a:schemeClr val="tx1"/>
                </a:solidFill>
                <a:latin typeface="Calibri" panose="020F0502020204030204" pitchFamily="34" charset="0"/>
                <a:ea typeface="+mn-ea"/>
                <a:cs typeface="+mn-cs"/>
              </a:rPr>
              <a:t> a team has 2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not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determined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that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obliged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wear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same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colour</a:t>
            </a:r>
            <a:r>
              <a:rPr lang="hu-HU" sz="1200" kern="1200" dirty="0" smtClean="0">
                <a:solidFill>
                  <a:schemeClr val="tx1"/>
                </a:solidFill>
                <a:latin typeface="Calibri" panose="020F0502020204030204" pitchFamily="34" charset="0"/>
                <a:ea typeface="+mn-ea"/>
                <a:cs typeface="+mn-cs"/>
              </a:rPr>
              <a:t> of uniform. </a:t>
            </a:r>
            <a:r>
              <a:rPr lang="hu-HU" sz="1200" kern="1200" dirty="0" err="1" smtClean="0">
                <a:solidFill>
                  <a:schemeClr val="tx1"/>
                </a:solidFill>
                <a:latin typeface="Calibri" panose="020F0502020204030204" pitchFamily="34" charset="0"/>
                <a:ea typeface="+mn-ea"/>
                <a:cs typeface="+mn-cs"/>
              </a:rPr>
              <a:t>Generally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practice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used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teams</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correct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But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several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special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situations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which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harm</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perception</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referee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such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when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jersey has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b="1" i="1" kern="1200" dirty="0" err="1" smtClean="0">
                <a:solidFill>
                  <a:schemeClr val="tx1"/>
                </a:solidFill>
                <a:latin typeface="Calibri" panose="020F0502020204030204" pitchFamily="34" charset="0"/>
                <a:ea typeface="+mn-ea"/>
                <a:cs typeface="+mn-cs"/>
              </a:rPr>
              <a:t>same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colours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teammates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have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just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different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combination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shown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following</a:t>
            </a:r>
            <a:r>
              <a:rPr lang="hu-HU" sz="1200" kern="1200" dirty="0" smtClean="0">
                <a:solidFill>
                  <a:schemeClr val="tx1"/>
                </a:solidFill>
                <a:latin typeface="Calibri" panose="020F0502020204030204" pitchFamily="34" charset="0"/>
                <a:ea typeface="+mn-ea"/>
                <a:cs typeface="+mn-cs"/>
              </a:rPr>
              <a:t> video. The </a:t>
            </a:r>
            <a:r>
              <a:rPr lang="hu-HU" sz="1200" kern="1200" dirty="0" err="1" smtClean="0">
                <a:solidFill>
                  <a:schemeClr val="tx1"/>
                </a:solidFill>
                <a:latin typeface="Calibri" panose="020F0502020204030204" pitchFamily="34" charset="0"/>
                <a:ea typeface="+mn-ea"/>
                <a:cs typeface="+mn-cs"/>
              </a:rPr>
              <a:t>referee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should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intervene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somehow</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realising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situation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due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time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before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match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presence</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Jury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latter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should</a:t>
            </a:r>
            <a:r>
              <a:rPr lang="hu-HU" sz="1200" kern="1200" dirty="0" smtClean="0">
                <a:solidFill>
                  <a:schemeClr val="tx1"/>
                </a:solidFill>
                <a:latin typeface="Calibri" panose="020F0502020204030204" pitchFamily="34" charset="0"/>
                <a:ea typeface="+mn-ea"/>
                <a:cs typeface="+mn-cs"/>
              </a:rPr>
              <a:t> be </a:t>
            </a:r>
            <a:r>
              <a:rPr lang="hu-HU" sz="1200" kern="1200" dirty="0" err="1" smtClean="0">
                <a:solidFill>
                  <a:schemeClr val="tx1"/>
                </a:solidFill>
                <a:latin typeface="Calibri" panose="020F0502020204030204" pitchFamily="34" charset="0"/>
                <a:ea typeface="+mn-ea"/>
                <a:cs typeface="+mn-cs"/>
              </a:rPr>
              <a:t>informed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about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and </a:t>
            </a:r>
            <a:r>
              <a:rPr lang="hu-HU" sz="1200" kern="1200" dirty="0" err="1" smtClean="0">
                <a:solidFill>
                  <a:schemeClr val="tx1"/>
                </a:solidFill>
                <a:latin typeface="Calibri" panose="020F0502020204030204" pitchFamily="34" charset="0"/>
                <a:ea typeface="+mn-ea"/>
                <a:cs typeface="+mn-cs"/>
              </a:rPr>
              <a:t>let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him</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take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necessary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steps</a:t>
            </a:r>
            <a:r>
              <a:rPr lang="hu-HU" sz="1200" kern="1200" dirty="0" smtClean="0">
                <a:solidFill>
                  <a:schemeClr val="tx1"/>
                </a:solidFill>
                <a:latin typeface="Calibri" panose="020F0502020204030204" pitchFamily="34" charset="0"/>
                <a:ea typeface="+mn-ea"/>
                <a:cs typeface="+mn-cs"/>
              </a:rPr>
              <a:t>. </a:t>
            </a:r>
          </a:p>
          <a:p>
            <a:endParaRPr lang="hu-HU" dirty="0" smtClean="0"/>
          </a:p>
        </p:txBody>
      </p:sp>
      <p:sp>
        <p:nvSpPr>
          <p:cNvPr id="19460" name="Dia számának helye 3"/>
          <p:cNvSpPr>
            <a:spLocks noGrp="1"/>
          </p:cNvSpPr>
          <p:nvPr>
            <p:ph type="sldNum" sz="quarter" idx="5"/>
          </p:nvPr>
        </p:nvSpPr>
        <p:spPr>
          <a:noFill/>
          <a:ln>
            <a:miter lim="800000"/>
            <a:headEnd/>
            <a:tailEnd/>
          </a:ln>
        </p:spPr>
        <p:txBody>
          <a:bodyPr/>
          <a:lstStyle/>
          <a:p>
            <a:fld id="{AF8E25D4-54FB-4911-8387-1E63817E85F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a:ln/>
        </p:spPr>
      </p:sp>
      <p:sp>
        <p:nvSpPr>
          <p:cNvPr id="19459" name="Jegyzetek helye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video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shown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clearly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what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meant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different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dominant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colours</a:t>
            </a:r>
            <a:r>
              <a:rPr lang="hu-HU" sz="1200" kern="1200" dirty="0" smtClean="0">
                <a:solidFill>
                  <a:schemeClr val="tx1"/>
                </a:solidFill>
                <a:latin typeface="Calibri" panose="020F0502020204030204" pitchFamily="34" charset="0"/>
                <a:ea typeface="+mn-ea"/>
                <a:cs typeface="+mn-cs"/>
              </a:rPr>
              <a:t>”. The team has a jersey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red</a:t>
            </a:r>
            <a:r>
              <a:rPr lang="hu-HU" sz="1200" kern="1200" dirty="0" smtClean="0">
                <a:solidFill>
                  <a:schemeClr val="tx1"/>
                </a:solidFill>
                <a:latin typeface="Calibri" panose="020F0502020204030204" pitchFamily="34" charset="0"/>
                <a:ea typeface="+mn-ea"/>
                <a:cs typeface="+mn-cs"/>
              </a:rPr>
              <a:t> and </a:t>
            </a:r>
            <a:r>
              <a:rPr lang="hu-HU" sz="1200" kern="1200" dirty="0" err="1" smtClean="0">
                <a:solidFill>
                  <a:schemeClr val="tx1"/>
                </a:solidFill>
                <a:latin typeface="Calibri" panose="020F0502020204030204" pitchFamily="34" charset="0"/>
                <a:ea typeface="+mn-ea"/>
                <a:cs typeface="+mn-cs"/>
              </a:rPr>
              <a:t>white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Meanwhile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Libero’s</a:t>
            </a:r>
            <a:r>
              <a:rPr lang="hu-HU" sz="1200" kern="1200" dirty="0" smtClean="0">
                <a:solidFill>
                  <a:schemeClr val="tx1"/>
                </a:solidFill>
                <a:latin typeface="Calibri" panose="020F0502020204030204" pitchFamily="34" charset="0"/>
                <a:ea typeface="+mn-ea"/>
                <a:cs typeface="+mn-cs"/>
              </a:rPr>
              <a:t> jersey has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same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colours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just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reversed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First</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all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not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according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rules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secondly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sometimes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can</a:t>
            </a:r>
            <a:r>
              <a:rPr lang="hu-HU" sz="1200" kern="1200" dirty="0" smtClean="0">
                <a:solidFill>
                  <a:schemeClr val="tx1"/>
                </a:solidFill>
                <a:latin typeface="Calibri" panose="020F0502020204030204" pitchFamily="34" charset="0"/>
                <a:ea typeface="+mn-ea"/>
                <a:cs typeface="+mn-cs"/>
              </a:rPr>
              <a:t> be </a:t>
            </a:r>
            <a:r>
              <a:rPr lang="hu-HU" sz="1200" kern="1200" dirty="0" err="1" smtClean="0">
                <a:solidFill>
                  <a:schemeClr val="tx1"/>
                </a:solidFill>
                <a:latin typeface="Calibri" panose="020F0502020204030204" pitchFamily="34" charset="0"/>
                <a:ea typeface="+mn-ea"/>
                <a:cs typeface="+mn-cs"/>
              </a:rPr>
              <a:t>disturbing</a:t>
            </a:r>
            <a:r>
              <a:rPr lang="hu-HU" sz="1200" kern="1200" dirty="0" smtClean="0">
                <a:solidFill>
                  <a:schemeClr val="tx1"/>
                </a:solidFill>
                <a:latin typeface="Calibri" panose="020F0502020204030204" pitchFamily="34" charset="0"/>
                <a:ea typeface="+mn-ea"/>
                <a:cs typeface="+mn-cs"/>
              </a:rPr>
              <a:t>.</a:t>
            </a:r>
          </a:p>
          <a:p>
            <a:endParaRPr lang="hu-HU" dirty="0" smtClean="0"/>
          </a:p>
        </p:txBody>
      </p:sp>
      <p:sp>
        <p:nvSpPr>
          <p:cNvPr id="19460" name="Dia számának helye 3"/>
          <p:cNvSpPr>
            <a:spLocks noGrp="1"/>
          </p:cNvSpPr>
          <p:nvPr>
            <p:ph type="sldNum" sz="quarter" idx="5"/>
          </p:nvPr>
        </p:nvSpPr>
        <p:spPr>
          <a:noFill/>
          <a:ln>
            <a:miter lim="800000"/>
            <a:headEnd/>
            <a:tailEnd/>
          </a:ln>
        </p:spPr>
        <p:txBody>
          <a:bodyPr/>
          <a:lstStyle/>
          <a:p>
            <a:fld id="{AF8E25D4-54FB-4911-8387-1E63817E85F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a:ln/>
        </p:spPr>
      </p:sp>
      <p:sp>
        <p:nvSpPr>
          <p:cNvPr id="19459" name="Jegyzetek helye 2"/>
          <p:cNvSpPr>
            <a:spLocks noGrp="1"/>
          </p:cNvSpPr>
          <p:nvPr>
            <p:ph type="body" idx="1"/>
          </p:nvPr>
        </p:nvSpPr>
        <p:spPr>
          <a:noFill/>
        </p:spPr>
        <p:txBody>
          <a:bodyPr/>
          <a:lstStyle/>
          <a:p>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case</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re-designation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of</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new</a:t>
            </a:r>
            <a:r>
              <a:rPr lang="hu-HU" sz="1200" kern="1200" dirty="0" smtClean="0">
                <a:solidFill>
                  <a:schemeClr val="tx1"/>
                </a:solidFill>
                <a:latin typeface="Calibri" panose="020F0502020204030204" pitchFamily="34" charset="0"/>
                <a:ea typeface="+mn-ea"/>
                <a:cs typeface="+mn-cs"/>
              </a:rPr>
              <a:t> Libero,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principle</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that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Libero </a:t>
            </a:r>
            <a:r>
              <a:rPr lang="hu-HU" sz="1200" kern="1200" dirty="0" err="1" smtClean="0">
                <a:solidFill>
                  <a:schemeClr val="tx1"/>
                </a:solidFill>
                <a:latin typeface="Calibri" panose="020F0502020204030204" pitchFamily="34" charset="0"/>
                <a:ea typeface="+mn-ea"/>
                <a:cs typeface="+mn-cs"/>
              </a:rPr>
              <a:t>keeps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his</a:t>
            </a:r>
            <a:r>
              <a:rPr lang="hu-HU" sz="1200" kern="1200" dirty="0" smtClean="0">
                <a:solidFill>
                  <a:schemeClr val="tx1"/>
                </a:solidFill>
                <a:latin typeface="Calibri" panose="020F0502020204030204" pitchFamily="34" charset="0"/>
                <a:ea typeface="+mn-ea"/>
                <a:cs typeface="+mn-cs"/>
              </a:rPr>
              <a:t>/</a:t>
            </a:r>
            <a:r>
              <a:rPr lang="hu-HU" sz="1200" kern="1200" dirty="0" err="1" smtClean="0">
                <a:solidFill>
                  <a:schemeClr val="tx1"/>
                </a:solidFill>
                <a:latin typeface="Calibri" panose="020F0502020204030204" pitchFamily="34" charset="0"/>
                <a:ea typeface="+mn-ea"/>
                <a:cs typeface="+mn-cs"/>
              </a:rPr>
              <a:t>her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original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number</a:t>
            </a:r>
            <a:r>
              <a:rPr lang="hu-HU" sz="1200" kern="1200" dirty="0" smtClean="0">
                <a:solidFill>
                  <a:schemeClr val="tx1"/>
                </a:solidFill>
                <a:latin typeface="Calibri" panose="020F0502020204030204" pitchFamily="34" charset="0"/>
                <a:ea typeface="+mn-ea"/>
                <a:cs typeface="+mn-cs"/>
              </a:rPr>
              <a:t>  - </a:t>
            </a:r>
            <a:r>
              <a:rPr lang="hu-HU" sz="1200" kern="1200" dirty="0" err="1" smtClean="0">
                <a:solidFill>
                  <a:schemeClr val="tx1"/>
                </a:solidFill>
                <a:latin typeface="Calibri" panose="020F0502020204030204" pitchFamily="34" charset="0"/>
                <a:ea typeface="+mn-ea"/>
                <a:cs typeface="+mn-cs"/>
              </a:rPr>
              <a:t>never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change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normal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international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match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special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jacket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bib</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should</a:t>
            </a:r>
            <a:r>
              <a:rPr lang="hu-HU" sz="1200" kern="1200" dirty="0" smtClean="0">
                <a:solidFill>
                  <a:schemeClr val="tx1"/>
                </a:solidFill>
                <a:latin typeface="Calibri" panose="020F0502020204030204" pitchFamily="34" charset="0"/>
                <a:ea typeface="+mn-ea"/>
                <a:cs typeface="+mn-cs"/>
              </a:rPr>
              <a:t> be </a:t>
            </a:r>
            <a:r>
              <a:rPr lang="hu-HU" sz="1200" kern="1200" dirty="0" err="1" smtClean="0">
                <a:solidFill>
                  <a:schemeClr val="tx1"/>
                </a:solidFill>
                <a:latin typeface="Calibri" panose="020F0502020204030204" pitchFamily="34" charset="0"/>
                <a:ea typeface="+mn-ea"/>
                <a:cs typeface="+mn-cs"/>
              </a:rPr>
              <a:t>prepared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for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new</a:t>
            </a:r>
            <a:r>
              <a:rPr lang="hu-HU" sz="1200" kern="1200" dirty="0" smtClean="0">
                <a:solidFill>
                  <a:schemeClr val="tx1"/>
                </a:solidFill>
                <a:latin typeface="Calibri" panose="020F0502020204030204" pitchFamily="34" charset="0"/>
                <a:ea typeface="+mn-ea"/>
                <a:cs typeface="+mn-cs"/>
              </a:rPr>
              <a:t> Libero. </a:t>
            </a:r>
            <a:r>
              <a:rPr lang="hu-HU" sz="1200" kern="1200" dirty="0" err="1" smtClean="0">
                <a:solidFill>
                  <a:schemeClr val="tx1"/>
                </a:solidFill>
                <a:latin typeface="Calibri" panose="020F0502020204030204" pitchFamily="34" charset="0"/>
                <a:ea typeface="+mn-ea"/>
                <a:cs typeface="+mn-cs"/>
              </a:rPr>
              <a:t>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next</a:t>
            </a:r>
            <a:r>
              <a:rPr lang="hu-HU" sz="1200" kern="1200" dirty="0" smtClean="0">
                <a:solidFill>
                  <a:schemeClr val="tx1"/>
                </a:solidFill>
                <a:latin typeface="Calibri" panose="020F0502020204030204" pitchFamily="34" charset="0"/>
                <a:ea typeface="+mn-ea"/>
                <a:cs typeface="+mn-cs"/>
              </a:rPr>
              <a:t> video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nicely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shown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how</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apply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rule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However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 top FIVB </a:t>
            </a:r>
            <a:r>
              <a:rPr lang="hu-HU" sz="1200" kern="1200" dirty="0" err="1" smtClean="0">
                <a:solidFill>
                  <a:schemeClr val="tx1"/>
                </a:solidFill>
                <a:latin typeface="Calibri" panose="020F0502020204030204" pitchFamily="34" charset="0"/>
                <a:ea typeface="+mn-ea"/>
                <a:cs typeface="+mn-cs"/>
              </a:rPr>
              <a:t>level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match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new</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re-designated</a:t>
            </a:r>
            <a:r>
              <a:rPr lang="hu-HU" sz="1200" kern="1200" dirty="0" smtClean="0">
                <a:solidFill>
                  <a:schemeClr val="tx1"/>
                </a:solidFill>
                <a:latin typeface="Calibri" panose="020F0502020204030204" pitchFamily="34" charset="0"/>
                <a:ea typeface="+mn-ea"/>
                <a:cs typeface="+mn-cs"/>
              </a:rPr>
              <a:t> Libero </a:t>
            </a:r>
            <a:r>
              <a:rPr lang="hu-HU" sz="1200" kern="1200" dirty="0" err="1" smtClean="0">
                <a:solidFill>
                  <a:schemeClr val="tx1"/>
                </a:solidFill>
                <a:latin typeface="Calibri" panose="020F0502020204030204" pitchFamily="34" charset="0"/>
                <a:ea typeface="+mn-ea"/>
                <a:cs typeface="+mn-cs"/>
              </a:rPr>
              <a:t>should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if</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possible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wear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same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style</a:t>
            </a:r>
            <a:r>
              <a:rPr lang="hu-HU" sz="1200" kern="1200" dirty="0" smtClean="0">
                <a:solidFill>
                  <a:schemeClr val="tx1"/>
                </a:solidFill>
                <a:latin typeface="Calibri" panose="020F0502020204030204" pitchFamily="34" charset="0"/>
                <a:ea typeface="+mn-ea"/>
                <a:cs typeface="+mn-cs"/>
              </a:rPr>
              <a:t> and </a:t>
            </a:r>
            <a:r>
              <a:rPr lang="hu-HU" sz="1200" kern="1200" dirty="0" err="1" smtClean="0">
                <a:solidFill>
                  <a:schemeClr val="tx1"/>
                </a:solidFill>
                <a:latin typeface="Calibri" panose="020F0502020204030204" pitchFamily="34" charset="0"/>
                <a:ea typeface="+mn-ea"/>
                <a:cs typeface="+mn-cs"/>
              </a:rPr>
              <a:t>colour</a:t>
            </a:r>
            <a:r>
              <a:rPr lang="hu-HU" sz="1200" kern="1200" dirty="0" smtClean="0">
                <a:solidFill>
                  <a:schemeClr val="tx1"/>
                </a:solidFill>
                <a:latin typeface="Calibri" panose="020F0502020204030204" pitchFamily="34" charset="0"/>
                <a:ea typeface="+mn-ea"/>
                <a:cs typeface="+mn-cs"/>
              </a:rPr>
              <a:t> of jersey </a:t>
            </a:r>
            <a:r>
              <a:rPr lang="hu-HU" sz="1200" kern="1200" dirty="0" err="1" smtClean="0">
                <a:solidFill>
                  <a:schemeClr val="tx1"/>
                </a:solidFill>
                <a:latin typeface="Calibri" panose="020F0502020204030204" pitchFamily="34" charset="0"/>
                <a:ea typeface="+mn-ea"/>
                <a:cs typeface="+mn-cs"/>
              </a:rPr>
              <a:t>as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original</a:t>
            </a:r>
            <a:r>
              <a:rPr lang="hu-HU" sz="1200" kern="1200" dirty="0" smtClean="0">
                <a:solidFill>
                  <a:schemeClr val="tx1"/>
                </a:solidFill>
                <a:latin typeface="Calibri" panose="020F0502020204030204" pitchFamily="34" charset="0"/>
                <a:ea typeface="+mn-ea"/>
                <a:cs typeface="+mn-cs"/>
              </a:rPr>
              <a:t> Libero.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practice</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top </a:t>
            </a:r>
            <a:r>
              <a:rPr lang="hu-HU" sz="1200" kern="1200" dirty="0" err="1" smtClean="0">
                <a:solidFill>
                  <a:schemeClr val="tx1"/>
                </a:solidFill>
                <a:latin typeface="Calibri" panose="020F0502020204030204" pitchFamily="34" charset="0"/>
                <a:ea typeface="+mn-ea"/>
                <a:cs typeface="+mn-cs"/>
              </a:rPr>
              <a:t>teams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can</a:t>
            </a:r>
            <a:r>
              <a:rPr lang="hu-HU" sz="1200" kern="1200" dirty="0" smtClean="0">
                <a:solidFill>
                  <a:schemeClr val="tx1"/>
                </a:solidFill>
                <a:latin typeface="Calibri" panose="020F0502020204030204" pitchFamily="34" charset="0"/>
                <a:ea typeface="+mn-ea"/>
                <a:cs typeface="+mn-cs"/>
              </a:rPr>
              <a:t> be </a:t>
            </a:r>
            <a:r>
              <a:rPr lang="hu-HU" sz="1200" kern="1200" dirty="0" err="1" smtClean="0">
                <a:solidFill>
                  <a:schemeClr val="tx1"/>
                </a:solidFill>
                <a:latin typeface="Calibri" panose="020F0502020204030204" pitchFamily="34" charset="0"/>
                <a:ea typeface="+mn-ea"/>
                <a:cs typeface="+mn-cs"/>
              </a:rPr>
              <a:t>required</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since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generally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bring</a:t>
            </a:r>
            <a:r>
              <a:rPr lang="hu-HU" sz="1200" kern="1200" dirty="0" smtClean="0">
                <a:solidFill>
                  <a:schemeClr val="tx1"/>
                </a:solidFill>
                <a:latin typeface="Calibri" panose="020F0502020204030204" pitchFamily="34" charset="0"/>
                <a:ea typeface="+mn-ea"/>
                <a:cs typeface="+mn-cs"/>
              </a:rPr>
              <a:t> 2 </a:t>
            </a:r>
            <a:r>
              <a:rPr lang="hu-HU" sz="1200" kern="1200" dirty="0" err="1" smtClean="0">
                <a:solidFill>
                  <a:schemeClr val="tx1"/>
                </a:solidFill>
                <a:latin typeface="Calibri" panose="020F0502020204030204" pitchFamily="34" charset="0"/>
                <a:ea typeface="+mn-ea"/>
                <a:cs typeface="+mn-cs"/>
              </a:rPr>
              <a:t>sets</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equipment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match</a:t>
            </a:r>
            <a:r>
              <a:rPr lang="hu-HU" sz="1200" kern="1200" dirty="0" smtClean="0">
                <a:solidFill>
                  <a:schemeClr val="tx1"/>
                </a:solidFill>
                <a:latin typeface="Calibri" panose="020F0502020204030204" pitchFamily="34" charset="0"/>
                <a:ea typeface="+mn-ea"/>
                <a:cs typeface="+mn-cs"/>
              </a:rPr>
              <a:t>.</a:t>
            </a:r>
            <a:endParaRPr lang="hu-HU" sz="1200" kern="1200" dirty="0">
              <a:solidFill>
                <a:schemeClr val="tx1"/>
              </a:solidFill>
              <a:latin typeface="Calibri" panose="020F0502020204030204" pitchFamily="34" charset="0"/>
              <a:ea typeface="+mn-ea"/>
              <a:cs typeface="+mn-cs"/>
            </a:endParaRPr>
          </a:p>
        </p:txBody>
      </p:sp>
      <p:sp>
        <p:nvSpPr>
          <p:cNvPr id="19460" name="Dia számának helye 3"/>
          <p:cNvSpPr>
            <a:spLocks noGrp="1"/>
          </p:cNvSpPr>
          <p:nvPr>
            <p:ph type="sldNum" sz="quarter" idx="5"/>
          </p:nvPr>
        </p:nvSpPr>
        <p:spPr>
          <a:noFill/>
          <a:ln>
            <a:miter lim="800000"/>
            <a:headEnd/>
            <a:tailEnd/>
          </a:ln>
        </p:spPr>
        <p:txBody>
          <a:bodyPr/>
          <a:lstStyle/>
          <a:p>
            <a:fld id="{AF8E25D4-54FB-4911-8387-1E63817E85F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kép helye 1"/>
          <p:cNvSpPr>
            <a:spLocks noGrp="1" noRot="1" noChangeAspect="1" noTextEdit="1"/>
          </p:cNvSpPr>
          <p:nvPr>
            <p:ph type="sldImg"/>
          </p:nvPr>
        </p:nvSpPr>
        <p:spPr>
          <a:ln/>
        </p:spPr>
      </p:sp>
      <p:sp>
        <p:nvSpPr>
          <p:cNvPr id="21507" name="Jegyzetek helye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anose="020F0502020204030204" pitchFamily="34" charset="0"/>
                <a:ea typeface="+mn-ea"/>
                <a:cs typeface="+mn-cs"/>
              </a:rPr>
              <a:t>In a top European women’s match, during an interesting rally, the red team’s Libero was running and digging a rebounding ball, when her left knee was injured and she was not able to continue to play.   See the good example of the provision and use of a special bib to be worn by the new Libero. The referees should be flexible, helping the game in such an unusual situation.</a:t>
            </a:r>
            <a:endParaRPr lang="hu-HU" sz="1200" kern="1200" dirty="0" smtClean="0">
              <a:solidFill>
                <a:schemeClr val="tx1"/>
              </a:solidFill>
              <a:latin typeface="Calibri" panose="020F0502020204030204" pitchFamily="34" charset="0"/>
              <a:ea typeface="+mn-ea"/>
              <a:cs typeface="+mn-cs"/>
            </a:endParaRPr>
          </a:p>
          <a:p>
            <a:endParaRPr lang="hu-HU" dirty="0" smtClean="0"/>
          </a:p>
        </p:txBody>
      </p:sp>
      <p:sp>
        <p:nvSpPr>
          <p:cNvPr id="21508" name="Dia számának helye 3"/>
          <p:cNvSpPr>
            <a:spLocks noGrp="1"/>
          </p:cNvSpPr>
          <p:nvPr>
            <p:ph type="sldNum" sz="quarter" idx="5"/>
          </p:nvPr>
        </p:nvSpPr>
        <p:spPr>
          <a:noFill/>
          <a:ln>
            <a:miter lim="800000"/>
            <a:headEnd/>
            <a:tailEnd/>
          </a:ln>
        </p:spPr>
        <p:txBody>
          <a:bodyPr/>
          <a:lstStyle/>
          <a:p>
            <a:fld id="{0959B9C4-32E6-4A06-97FA-86CA3CD1C7E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a:ln/>
        </p:spPr>
      </p:sp>
      <p:sp>
        <p:nvSpPr>
          <p:cNvPr id="19459" name="Jegyzetek helye 2"/>
          <p:cNvSpPr>
            <a:spLocks noGrp="1"/>
          </p:cNvSpPr>
          <p:nvPr>
            <p:ph type="body" idx="1"/>
          </p:nvPr>
        </p:nvSpPr>
        <p:spPr>
          <a:noFill/>
        </p:spPr>
        <p:txBody>
          <a:bodyPr/>
          <a:lstStyle/>
          <a:p>
            <a:r>
              <a:rPr lang="en-US" sz="1200" kern="1200" dirty="0" smtClean="0">
                <a:solidFill>
                  <a:schemeClr val="tx1"/>
                </a:solidFill>
                <a:latin typeface="Calibri" panose="020F0502020204030204" pitchFamily="34" charset="0"/>
                <a:ea typeface="+mn-ea"/>
                <a:cs typeface="+mn-cs"/>
              </a:rPr>
              <a:t>The Libero may play in the back zone as a special defending player, but his playing actions are limited.</a:t>
            </a:r>
            <a:endParaRPr lang="hu-HU" sz="1200" kern="1200" dirty="0" smtClean="0">
              <a:solidFill>
                <a:schemeClr val="tx1"/>
              </a:solidFill>
              <a:latin typeface="Calibri" panose="020F0502020204030204" pitchFamily="34" charset="0"/>
              <a:ea typeface="+mn-ea"/>
              <a:cs typeface="+mn-cs"/>
            </a:endParaRPr>
          </a:p>
          <a:p>
            <a:r>
              <a:rPr lang="en-US" sz="1200" kern="1200" dirty="0" smtClean="0">
                <a:solidFill>
                  <a:schemeClr val="tx1"/>
                </a:solidFill>
                <a:latin typeface="Calibri" panose="020F0502020204030204" pitchFamily="34" charset="0"/>
                <a:ea typeface="+mn-ea"/>
                <a:cs typeface="+mn-cs"/>
              </a:rPr>
              <a:t>The Libero may not </a:t>
            </a:r>
            <a:endParaRPr lang="hu-HU" sz="1200" kern="1200" dirty="0" smtClean="0">
              <a:solidFill>
                <a:schemeClr val="tx1"/>
              </a:solidFill>
              <a:latin typeface="Calibri" panose="020F0502020204030204" pitchFamily="34" charset="0"/>
              <a:ea typeface="+mn-ea"/>
              <a:cs typeface="+mn-cs"/>
            </a:endParaRPr>
          </a:p>
          <a:p>
            <a:pPr lvl="0"/>
            <a:r>
              <a:rPr lang="en-US" sz="1200" kern="1200" dirty="0" smtClean="0">
                <a:solidFill>
                  <a:schemeClr val="tx1"/>
                </a:solidFill>
                <a:latin typeface="Calibri" panose="020F0502020204030204" pitchFamily="34" charset="0"/>
                <a:ea typeface="+mn-ea"/>
                <a:cs typeface="+mn-cs"/>
              </a:rPr>
              <a:t>serve</a:t>
            </a:r>
            <a:endParaRPr lang="hu-HU" sz="1200" kern="1200" dirty="0" smtClean="0">
              <a:solidFill>
                <a:schemeClr val="tx1"/>
              </a:solidFill>
              <a:latin typeface="Calibri" panose="020F0502020204030204" pitchFamily="34" charset="0"/>
              <a:ea typeface="+mn-ea"/>
              <a:cs typeface="+mn-cs"/>
            </a:endParaRPr>
          </a:p>
          <a:p>
            <a:pPr lvl="0"/>
            <a:r>
              <a:rPr lang="en-US" sz="1200" kern="1200" dirty="0" smtClean="0">
                <a:solidFill>
                  <a:schemeClr val="tx1"/>
                </a:solidFill>
                <a:latin typeface="Calibri" panose="020F0502020204030204" pitchFamily="34" charset="0"/>
                <a:ea typeface="+mn-ea"/>
                <a:cs typeface="+mn-cs"/>
              </a:rPr>
              <a:t>complete an attack hit from anywhere in the playing area (including playing court and free zone) if at the moment of the contact the ball is entirely higher than the top of the net.</a:t>
            </a:r>
            <a:endParaRPr lang="hu-HU" sz="1200" kern="1200" dirty="0" smtClean="0">
              <a:solidFill>
                <a:schemeClr val="tx1"/>
              </a:solidFill>
              <a:latin typeface="Calibri" panose="020F0502020204030204" pitchFamily="34" charset="0"/>
              <a:ea typeface="+mn-ea"/>
              <a:cs typeface="+mn-cs"/>
            </a:endParaRPr>
          </a:p>
          <a:p>
            <a:pPr lvl="0"/>
            <a:r>
              <a:rPr lang="en-US" sz="1200" kern="1200" dirty="0" smtClean="0">
                <a:solidFill>
                  <a:schemeClr val="tx1"/>
                </a:solidFill>
                <a:latin typeface="Calibri" panose="020F0502020204030204" pitchFamily="34" charset="0"/>
                <a:ea typeface="+mn-ea"/>
                <a:cs typeface="+mn-cs"/>
              </a:rPr>
              <a:t>block or attempt to block. Pay attention: never forget the criteria of blocking action!</a:t>
            </a:r>
            <a:endParaRPr lang="hu-HU" sz="1200" kern="1200" dirty="0" smtClean="0">
              <a:solidFill>
                <a:schemeClr val="tx1"/>
              </a:solidFill>
              <a:latin typeface="Calibri" panose="020F0502020204030204" pitchFamily="34" charset="0"/>
              <a:ea typeface="+mn-ea"/>
              <a:cs typeface="+mn-cs"/>
            </a:endParaRPr>
          </a:p>
          <a:p>
            <a:pPr lvl="0"/>
            <a:r>
              <a:rPr lang="en-US" sz="1200" kern="1200" dirty="0" smtClean="0">
                <a:solidFill>
                  <a:schemeClr val="tx1"/>
                </a:solidFill>
                <a:latin typeface="Calibri" panose="020F0502020204030204" pitchFamily="34" charset="0"/>
                <a:ea typeface="+mn-ea"/>
                <a:cs typeface="+mn-cs"/>
              </a:rPr>
              <a:t>And….</a:t>
            </a:r>
            <a:endParaRPr lang="hu-HU" sz="1200" kern="1200" dirty="0" smtClean="0">
              <a:solidFill>
                <a:schemeClr val="tx1"/>
              </a:solidFill>
              <a:latin typeface="Calibri" panose="020F0502020204030204" pitchFamily="34" charset="0"/>
              <a:ea typeface="+mn-ea"/>
              <a:cs typeface="+mn-cs"/>
            </a:endParaRPr>
          </a:p>
          <a:p>
            <a:pPr lvl="0"/>
            <a:r>
              <a:rPr lang="en-US" sz="1200" kern="1200" dirty="0" smtClean="0">
                <a:solidFill>
                  <a:schemeClr val="tx1"/>
                </a:solidFill>
                <a:latin typeface="Calibri" panose="020F0502020204030204" pitchFamily="34" charset="0"/>
                <a:ea typeface="+mn-ea"/>
                <a:cs typeface="+mn-cs"/>
              </a:rPr>
              <a:t>a player may not complete an attack hit when the ball is entirely higher than the top of the net,  if the ball is coming from an overhand finger pass by a Libero in his/ her front zone. </a:t>
            </a:r>
            <a:endParaRPr lang="hu-HU" sz="1200" kern="1200" dirty="0" smtClean="0">
              <a:solidFill>
                <a:schemeClr val="tx1"/>
              </a:solidFill>
              <a:latin typeface="Calibri" panose="020F0502020204030204" pitchFamily="34" charset="0"/>
              <a:ea typeface="+mn-ea"/>
              <a:cs typeface="+mn-cs"/>
            </a:endParaRPr>
          </a:p>
          <a:p>
            <a:r>
              <a:rPr lang="en-US" sz="1200" kern="1200" dirty="0" smtClean="0">
                <a:solidFill>
                  <a:schemeClr val="tx1"/>
                </a:solidFill>
                <a:latin typeface="Calibri" panose="020F0502020204030204" pitchFamily="34" charset="0"/>
                <a:ea typeface="+mn-ea"/>
                <a:cs typeface="+mn-cs"/>
              </a:rPr>
              <a:t>In this case we have to remind you, which action should be considered as a pass or set with overhand fingers and which is considered as a digging action. If the Libero does a classical/intentional set and this ball is attacked in the conditions above, it should be considered as a fault. But if the Libero does a dig/defending action, which cannot be a real set, it should be allowed. On the next slide, the difference between the actions will be illustrated by a short movie with some cases.</a:t>
            </a:r>
            <a:endParaRPr lang="hu-HU" sz="1200" kern="1200" dirty="0" smtClean="0">
              <a:solidFill>
                <a:schemeClr val="tx1"/>
              </a:solidFill>
              <a:latin typeface="Calibri" panose="020F0502020204030204" pitchFamily="34" charset="0"/>
              <a:ea typeface="+mn-ea"/>
              <a:cs typeface="+mn-cs"/>
            </a:endParaRPr>
          </a:p>
          <a:p>
            <a:r>
              <a:rPr lang="en-US" sz="1200" kern="1200" dirty="0" smtClean="0">
                <a:solidFill>
                  <a:schemeClr val="tx1"/>
                </a:solidFill>
                <a:latin typeface="Calibri" panose="020F0502020204030204" pitchFamily="34" charset="0"/>
                <a:ea typeface="+mn-ea"/>
                <a:cs typeface="+mn-cs"/>
              </a:rPr>
              <a:t> </a:t>
            </a:r>
            <a:endParaRPr lang="hu-HU" sz="1200" kern="1200" dirty="0" smtClean="0">
              <a:solidFill>
                <a:schemeClr val="tx1"/>
              </a:solidFill>
              <a:latin typeface="Calibri" panose="020F0502020204030204" pitchFamily="34" charset="0"/>
              <a:ea typeface="+mn-ea"/>
              <a:cs typeface="+mn-cs"/>
            </a:endParaRPr>
          </a:p>
          <a:p>
            <a:endParaRPr lang="hu-HU" dirty="0" smtClean="0"/>
          </a:p>
        </p:txBody>
      </p:sp>
      <p:sp>
        <p:nvSpPr>
          <p:cNvPr id="19460" name="Dia számának helye 3"/>
          <p:cNvSpPr>
            <a:spLocks noGrp="1"/>
          </p:cNvSpPr>
          <p:nvPr>
            <p:ph type="sldNum" sz="quarter" idx="5"/>
          </p:nvPr>
        </p:nvSpPr>
        <p:spPr>
          <a:noFill/>
          <a:ln>
            <a:miter lim="800000"/>
            <a:headEnd/>
            <a:tailEnd/>
          </a:ln>
        </p:spPr>
        <p:txBody>
          <a:bodyPr/>
          <a:lstStyle/>
          <a:p>
            <a:fld id="{AF8E25D4-54FB-4911-8387-1E63817E85F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sz="1200" kern="1200" dirty="0" smtClean="0">
                <a:solidFill>
                  <a:schemeClr val="tx1"/>
                </a:solidFill>
                <a:latin typeface="Calibri" panose="020F0502020204030204" pitchFamily="34" charset="0"/>
                <a:ea typeface="+mn-ea"/>
                <a:cs typeface="+mn-cs"/>
              </a:rPr>
              <a:t>The following video explains the difference between the actions via 2 cases. </a:t>
            </a:r>
            <a:endParaRPr lang="hu-HU" sz="1200" kern="1200" dirty="0" smtClean="0">
              <a:solidFill>
                <a:schemeClr val="tx1"/>
              </a:solidFill>
              <a:latin typeface="Calibri" panose="020F0502020204030204" pitchFamily="34" charset="0"/>
              <a:ea typeface="+mn-ea"/>
              <a:cs typeface="+mn-cs"/>
            </a:endParaRPr>
          </a:p>
          <a:p>
            <a:r>
              <a:rPr lang="en-US" sz="1200" kern="1200" dirty="0" smtClean="0">
                <a:solidFill>
                  <a:schemeClr val="tx1"/>
                </a:solidFill>
                <a:latin typeface="Calibri" panose="020F0502020204030204" pitchFamily="34" charset="0"/>
                <a:ea typeface="+mn-ea"/>
                <a:cs typeface="+mn-cs"/>
              </a:rPr>
              <a:t>In the first case the Libero does a classical/intentional set with overhand fingers and the teammate attacked the ball completely. The 1</a:t>
            </a:r>
            <a:r>
              <a:rPr lang="en-US" sz="1200" kern="1200" baseline="30000" dirty="0" smtClean="0">
                <a:solidFill>
                  <a:schemeClr val="tx1"/>
                </a:solidFill>
                <a:latin typeface="Calibri" panose="020F0502020204030204" pitchFamily="34" charset="0"/>
                <a:ea typeface="+mn-ea"/>
                <a:cs typeface="+mn-cs"/>
              </a:rPr>
              <a:t>st</a:t>
            </a:r>
            <a:r>
              <a:rPr lang="en-US" sz="1200" kern="1200" dirty="0" smtClean="0">
                <a:solidFill>
                  <a:schemeClr val="tx1"/>
                </a:solidFill>
                <a:latin typeface="Calibri" panose="020F0502020204030204" pitchFamily="34" charset="0"/>
                <a:ea typeface="+mn-ea"/>
                <a:cs typeface="+mn-cs"/>
              </a:rPr>
              <a:t> referee reacted well.</a:t>
            </a:r>
            <a:endParaRPr lang="hu-HU" sz="1200" kern="1200" dirty="0" smtClean="0">
              <a:solidFill>
                <a:schemeClr val="tx1"/>
              </a:solidFill>
              <a:latin typeface="Calibri" panose="020F0502020204030204" pitchFamily="34" charset="0"/>
              <a:ea typeface="+mn-ea"/>
              <a:cs typeface="+mn-cs"/>
            </a:endParaRPr>
          </a:p>
          <a:p>
            <a:r>
              <a:rPr lang="en-US" sz="1200" kern="1200" dirty="0" smtClean="0">
                <a:solidFill>
                  <a:schemeClr val="tx1"/>
                </a:solidFill>
                <a:latin typeface="Calibri" panose="020F0502020204030204" pitchFamily="34" charset="0"/>
                <a:ea typeface="+mn-ea"/>
                <a:cs typeface="+mn-cs"/>
              </a:rPr>
              <a:t>But in the second case the </a:t>
            </a:r>
            <a:r>
              <a:rPr lang="en-US" sz="1200" kern="1200" dirty="0" err="1" smtClean="0">
                <a:solidFill>
                  <a:schemeClr val="tx1"/>
                </a:solidFill>
                <a:latin typeface="Calibri" panose="020F0502020204030204" pitchFamily="34" charset="0"/>
                <a:ea typeface="+mn-ea"/>
                <a:cs typeface="+mn-cs"/>
              </a:rPr>
              <a:t>Libero’s</a:t>
            </a:r>
            <a:r>
              <a:rPr lang="en-US" sz="1200" kern="1200" dirty="0" smtClean="0">
                <a:solidFill>
                  <a:schemeClr val="tx1"/>
                </a:solidFill>
                <a:latin typeface="Calibri" panose="020F0502020204030204" pitchFamily="34" charset="0"/>
                <a:ea typeface="+mn-ea"/>
                <a:cs typeface="+mn-cs"/>
              </a:rPr>
              <a:t> movement was an unintentional digging action, which cannot be considered as a setting/passing action. In this case the ball may be attacked freely.</a:t>
            </a:r>
            <a:endParaRPr lang="hu-HU" sz="1200" kern="1200" dirty="0" smtClean="0">
              <a:solidFill>
                <a:schemeClr val="tx1"/>
              </a:solidFill>
              <a:latin typeface="Calibri" panose="020F0502020204030204" pitchFamily="34" charset="0"/>
              <a:ea typeface="+mn-ea"/>
              <a:cs typeface="+mn-cs"/>
            </a:endParaRPr>
          </a:p>
          <a:p>
            <a:endParaRPr lang="hu-HU" dirty="0"/>
          </a:p>
        </p:txBody>
      </p:sp>
      <p:sp>
        <p:nvSpPr>
          <p:cNvPr id="4" name="Dia számának helye 3"/>
          <p:cNvSpPr>
            <a:spLocks noGrp="1"/>
          </p:cNvSpPr>
          <p:nvPr>
            <p:ph type="sldNum" sz="quarter" idx="10"/>
          </p:nvPr>
        </p:nvSpPr>
        <p:spPr/>
        <p:txBody>
          <a:bodyPr/>
          <a:lstStyle/>
          <a:p>
            <a:pPr>
              <a:defRPr/>
            </a:pPr>
            <a:fld id="{F8B40E8F-A737-48DB-941B-12EC4C59483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a:ln/>
        </p:spPr>
      </p:sp>
      <p:sp>
        <p:nvSpPr>
          <p:cNvPr id="19459" name="Jegyzetek helye 2"/>
          <p:cNvSpPr>
            <a:spLocks noGrp="1"/>
          </p:cNvSpPr>
          <p:nvPr>
            <p:ph type="body" idx="1"/>
          </p:nvPr>
        </p:nvSpPr>
        <p:spPr>
          <a:noFill/>
        </p:spPr>
        <p:txBody>
          <a:bodyPr/>
          <a:lstStyle/>
          <a:p>
            <a:r>
              <a:rPr lang="en-GB" sz="1200" kern="1200" dirty="0" smtClean="0">
                <a:solidFill>
                  <a:schemeClr val="tx1"/>
                </a:solidFill>
                <a:latin typeface="Calibri" panose="020F0502020204030204" pitchFamily="34" charset="0"/>
                <a:ea typeface="+mn-ea"/>
                <a:cs typeface="+mn-cs"/>
              </a:rPr>
              <a:t>The recently mentioned modules are dedicated to the further rules involving the Libero, the replacement and the re-designation rules. Therefore it is not necessary in this module to repeat it.</a:t>
            </a:r>
            <a:endParaRPr lang="hu-HU" sz="1200" kern="1200" dirty="0" smtClean="0">
              <a:solidFill>
                <a:schemeClr val="tx1"/>
              </a:solidFill>
              <a:latin typeface="Calibri" panose="020F0502020204030204" pitchFamily="34" charset="0"/>
              <a:ea typeface="+mn-ea"/>
              <a:cs typeface="+mn-cs"/>
            </a:endParaRPr>
          </a:p>
          <a:p>
            <a:r>
              <a:rPr lang="en-GB" sz="1200" kern="1200" dirty="0" smtClean="0">
                <a:solidFill>
                  <a:schemeClr val="tx1"/>
                </a:solidFill>
                <a:latin typeface="Calibri" panose="020F0502020204030204" pitchFamily="34" charset="0"/>
                <a:ea typeface="+mn-ea"/>
                <a:cs typeface="+mn-cs"/>
              </a:rPr>
              <a:t>However it is worth summarizing the features of the substitution and the Libero replacement to help their understanding.</a:t>
            </a:r>
            <a:endParaRPr lang="hu-HU" sz="1200" kern="1200" dirty="0" smtClean="0">
              <a:solidFill>
                <a:schemeClr val="tx1"/>
              </a:solidFill>
              <a:latin typeface="Calibri" panose="020F0502020204030204" pitchFamily="34" charset="0"/>
              <a:ea typeface="+mn-ea"/>
              <a:cs typeface="+mn-cs"/>
            </a:endParaRPr>
          </a:p>
          <a:p>
            <a:r>
              <a:rPr lang="en-GB" sz="1200" kern="1200" dirty="0" smtClean="0">
                <a:solidFill>
                  <a:schemeClr val="tx1"/>
                </a:solidFill>
                <a:latin typeface="Calibri" panose="020F0502020204030204" pitchFamily="34" charset="0"/>
                <a:ea typeface="+mn-ea"/>
                <a:cs typeface="+mn-cs"/>
              </a:rPr>
              <a:t>The figure in this slide has a clear summary about the two elements of the actual volleyball rules.</a:t>
            </a:r>
            <a:endParaRPr lang="hu-HU" sz="1200" kern="1200" dirty="0" smtClean="0">
              <a:solidFill>
                <a:schemeClr val="tx1"/>
              </a:solidFill>
              <a:latin typeface="Calibri" panose="020F0502020204030204" pitchFamily="34" charset="0"/>
              <a:ea typeface="+mn-ea"/>
              <a:cs typeface="+mn-cs"/>
            </a:endParaRPr>
          </a:p>
          <a:p>
            <a:endParaRPr lang="hu-HU" dirty="0" smtClean="0"/>
          </a:p>
        </p:txBody>
      </p:sp>
      <p:sp>
        <p:nvSpPr>
          <p:cNvPr id="19460" name="Dia számának helye 3"/>
          <p:cNvSpPr>
            <a:spLocks noGrp="1"/>
          </p:cNvSpPr>
          <p:nvPr>
            <p:ph type="sldNum" sz="quarter" idx="5"/>
          </p:nvPr>
        </p:nvSpPr>
        <p:spPr>
          <a:noFill/>
          <a:ln>
            <a:miter lim="800000"/>
            <a:headEnd/>
            <a:tailEnd/>
          </a:ln>
        </p:spPr>
        <p:txBody>
          <a:bodyPr/>
          <a:lstStyle/>
          <a:p>
            <a:fld id="{AF8E25D4-54FB-4911-8387-1E63817E85F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blue.jpg                                                       005F9316Marco_G5                       BE753FAD:"/>
          <p:cNvPicPr>
            <a:picLocks noChangeAspect="1" noChangeArrowheads="1"/>
          </p:cNvPicPr>
          <p:nvPr userDrawn="1"/>
        </p:nvPicPr>
        <p:blipFill>
          <a:blip r:embed="rId2" cstate="print"/>
          <a:srcRect/>
          <a:stretch>
            <a:fillRect/>
          </a:stretch>
        </p:blipFill>
        <p:spPr bwMode="auto">
          <a:xfrm>
            <a:off x="-4763" y="0"/>
            <a:ext cx="10699751" cy="7564438"/>
          </a:xfrm>
          <a:prstGeom prst="rect">
            <a:avLst/>
          </a:prstGeom>
          <a:noFill/>
          <a:ln w="9525">
            <a:noFill/>
            <a:miter lim="800000"/>
            <a:headEnd/>
            <a:tailEnd/>
          </a:ln>
        </p:spPr>
      </p:pic>
      <p:sp>
        <p:nvSpPr>
          <p:cNvPr id="6159" name="Rectangle 15"/>
          <p:cNvSpPr>
            <a:spLocks noGrp="1" noChangeArrowheads="1"/>
          </p:cNvSpPr>
          <p:nvPr>
            <p:ph type="ctrTitle"/>
          </p:nvPr>
        </p:nvSpPr>
        <p:spPr>
          <a:xfrm>
            <a:off x="1143000" y="1524000"/>
            <a:ext cx="8534400" cy="2162175"/>
          </a:xfrm>
        </p:spPr>
        <p:txBody>
          <a:bodyPr anchor="b"/>
          <a:lstStyle>
            <a:lvl1pPr>
              <a:defRPr sz="4000">
                <a:solidFill>
                  <a:schemeClr val="bg1"/>
                </a:solidFill>
              </a:defRPr>
            </a:lvl1pPr>
          </a:lstStyle>
          <a:p>
            <a:r>
              <a:rPr lang="de-DE"/>
              <a:t>Mastertitelformat bearbeiten</a:t>
            </a:r>
          </a:p>
        </p:txBody>
      </p:sp>
      <p:sp>
        <p:nvSpPr>
          <p:cNvPr id="6160" name="Rectangle 16"/>
          <p:cNvSpPr>
            <a:spLocks noGrp="1" noChangeArrowheads="1"/>
          </p:cNvSpPr>
          <p:nvPr>
            <p:ph type="subTitle" sz="quarter" idx="1"/>
          </p:nvPr>
        </p:nvSpPr>
        <p:spPr>
          <a:xfrm>
            <a:off x="1143000" y="3810000"/>
            <a:ext cx="8534400" cy="2438400"/>
          </a:xfrm>
        </p:spPr>
        <p:txBody>
          <a:bodyPr/>
          <a:lstStyle>
            <a:lvl1pPr marL="0" indent="0">
              <a:buFontTx/>
              <a:buNone/>
              <a:defRPr sz="3000">
                <a:solidFill>
                  <a:schemeClr val="bg1"/>
                </a:solidFill>
              </a:defRPr>
            </a:lvl1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6650" y="1676400"/>
            <a:ext cx="211455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1676400"/>
            <a:ext cx="61912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2438400"/>
            <a:ext cx="4152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2438400"/>
            <a:ext cx="4152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3" descr=" white.jpg                                                      005F9316Marco_G5                       BE753FAD:"/>
          <p:cNvPicPr>
            <a:picLocks noChangeAspect="1" noChangeArrowheads="1"/>
          </p:cNvPicPr>
          <p:nvPr userDrawn="1"/>
        </p:nvPicPr>
        <p:blipFill>
          <a:blip r:embed="rId13" cstate="print"/>
          <a:srcRect/>
          <a:stretch>
            <a:fillRect/>
          </a:stretch>
        </p:blipFill>
        <p:spPr bwMode="auto">
          <a:xfrm>
            <a:off x="-4763" y="0"/>
            <a:ext cx="10699751" cy="7564438"/>
          </a:xfrm>
          <a:prstGeom prst="rect">
            <a:avLst/>
          </a:prstGeom>
          <a:noFill/>
          <a:ln w="9525">
            <a:noFill/>
            <a:miter lim="800000"/>
            <a:headEnd/>
            <a:tailEnd/>
          </a:ln>
        </p:spPr>
      </p:pic>
      <p:sp>
        <p:nvSpPr>
          <p:cNvPr id="2051" name="Rectangle 24"/>
          <p:cNvSpPr>
            <a:spLocks noGrp="1" noChangeArrowheads="1"/>
          </p:cNvSpPr>
          <p:nvPr>
            <p:ph type="title"/>
          </p:nvPr>
        </p:nvSpPr>
        <p:spPr bwMode="auto">
          <a:xfrm>
            <a:off x="1143000" y="1676400"/>
            <a:ext cx="8458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2052" name="Rectangle 25"/>
          <p:cNvSpPr>
            <a:spLocks noGrp="1" noChangeArrowheads="1"/>
          </p:cNvSpPr>
          <p:nvPr>
            <p:ph type="body" idx="1"/>
          </p:nvPr>
        </p:nvSpPr>
        <p:spPr bwMode="auto">
          <a:xfrm>
            <a:off x="1143000" y="2438400"/>
            <a:ext cx="8458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4055"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1042988" rtl="0" eaLnBrk="0" fontAlgn="base" hangingPunct="0">
        <a:spcBef>
          <a:spcPct val="0"/>
        </a:spcBef>
        <a:spcAft>
          <a:spcPct val="0"/>
        </a:spcAft>
        <a:defRPr sz="3200" b="1">
          <a:solidFill>
            <a:schemeClr val="tx2"/>
          </a:solidFill>
          <a:latin typeface="+mj-lt"/>
          <a:ea typeface="+mj-ea"/>
          <a:cs typeface="+mj-cs"/>
        </a:defRPr>
      </a:lvl1pPr>
      <a:lvl2pPr algn="l" defTabSz="1042988" rtl="0" eaLnBrk="0" fontAlgn="base" hangingPunct="0">
        <a:spcBef>
          <a:spcPct val="0"/>
        </a:spcBef>
        <a:spcAft>
          <a:spcPct val="0"/>
        </a:spcAft>
        <a:defRPr sz="3200" b="1">
          <a:solidFill>
            <a:schemeClr val="tx2"/>
          </a:solidFill>
          <a:latin typeface="Arial" charset="0"/>
        </a:defRPr>
      </a:lvl2pPr>
      <a:lvl3pPr algn="l" defTabSz="1042988" rtl="0" eaLnBrk="0" fontAlgn="base" hangingPunct="0">
        <a:spcBef>
          <a:spcPct val="0"/>
        </a:spcBef>
        <a:spcAft>
          <a:spcPct val="0"/>
        </a:spcAft>
        <a:defRPr sz="3200" b="1">
          <a:solidFill>
            <a:schemeClr val="tx2"/>
          </a:solidFill>
          <a:latin typeface="Arial" charset="0"/>
        </a:defRPr>
      </a:lvl3pPr>
      <a:lvl4pPr algn="l" defTabSz="1042988" rtl="0" eaLnBrk="0" fontAlgn="base" hangingPunct="0">
        <a:spcBef>
          <a:spcPct val="0"/>
        </a:spcBef>
        <a:spcAft>
          <a:spcPct val="0"/>
        </a:spcAft>
        <a:defRPr sz="3200" b="1">
          <a:solidFill>
            <a:schemeClr val="tx2"/>
          </a:solidFill>
          <a:latin typeface="Arial" charset="0"/>
        </a:defRPr>
      </a:lvl4pPr>
      <a:lvl5pPr algn="l" defTabSz="1042988" rtl="0" eaLnBrk="0" fontAlgn="base" hangingPunct="0">
        <a:spcBef>
          <a:spcPct val="0"/>
        </a:spcBef>
        <a:spcAft>
          <a:spcPct val="0"/>
        </a:spcAft>
        <a:defRPr sz="3200" b="1">
          <a:solidFill>
            <a:schemeClr val="tx2"/>
          </a:solidFill>
          <a:latin typeface="Arial" charset="0"/>
        </a:defRPr>
      </a:lvl5pPr>
      <a:lvl6pPr marL="457200" algn="l" defTabSz="1042988" rtl="0" fontAlgn="base">
        <a:spcBef>
          <a:spcPct val="0"/>
        </a:spcBef>
        <a:spcAft>
          <a:spcPct val="0"/>
        </a:spcAft>
        <a:defRPr sz="3200" b="1">
          <a:solidFill>
            <a:schemeClr val="tx2"/>
          </a:solidFill>
          <a:latin typeface="Arial" charset="0"/>
        </a:defRPr>
      </a:lvl6pPr>
      <a:lvl7pPr marL="914400" algn="l" defTabSz="1042988" rtl="0" fontAlgn="base">
        <a:spcBef>
          <a:spcPct val="0"/>
        </a:spcBef>
        <a:spcAft>
          <a:spcPct val="0"/>
        </a:spcAft>
        <a:defRPr sz="3200" b="1">
          <a:solidFill>
            <a:schemeClr val="tx2"/>
          </a:solidFill>
          <a:latin typeface="Arial" charset="0"/>
        </a:defRPr>
      </a:lvl7pPr>
      <a:lvl8pPr marL="1371600" algn="l" defTabSz="1042988" rtl="0" fontAlgn="base">
        <a:spcBef>
          <a:spcPct val="0"/>
        </a:spcBef>
        <a:spcAft>
          <a:spcPct val="0"/>
        </a:spcAft>
        <a:defRPr sz="3200" b="1">
          <a:solidFill>
            <a:schemeClr val="tx2"/>
          </a:solidFill>
          <a:latin typeface="Arial" charset="0"/>
        </a:defRPr>
      </a:lvl8pPr>
      <a:lvl9pPr marL="1828800" algn="l" defTabSz="1042988" rtl="0" fontAlgn="base">
        <a:spcBef>
          <a:spcPct val="0"/>
        </a:spcBef>
        <a:spcAft>
          <a:spcPct val="0"/>
        </a:spcAft>
        <a:defRPr sz="3200" b="1">
          <a:solidFill>
            <a:schemeClr val="tx2"/>
          </a:solidFill>
          <a:latin typeface="Arial" charset="0"/>
        </a:defRPr>
      </a:lvl9pPr>
    </p:titleStyle>
    <p:bodyStyle>
      <a:lvl1pPr marL="390525" indent="-390525" algn="l" defTabSz="1042988" rtl="0" eaLnBrk="0" fontAlgn="base" hangingPunct="0">
        <a:spcBef>
          <a:spcPct val="20000"/>
        </a:spcBef>
        <a:spcAft>
          <a:spcPct val="0"/>
        </a:spcAft>
        <a:buChar char="•"/>
        <a:defRPr sz="2800">
          <a:solidFill>
            <a:schemeClr val="tx1"/>
          </a:solidFill>
          <a:latin typeface="+mn-lt"/>
          <a:ea typeface="+mn-ea"/>
          <a:cs typeface="+mn-cs"/>
        </a:defRPr>
      </a:lvl1pPr>
      <a:lvl2pPr marL="847725" indent="-327025" algn="l" defTabSz="1042988" rtl="0" eaLnBrk="0" fontAlgn="base" hangingPunct="0">
        <a:spcBef>
          <a:spcPct val="20000"/>
        </a:spcBef>
        <a:spcAft>
          <a:spcPct val="0"/>
        </a:spcAft>
        <a:buChar char="–"/>
        <a:defRPr sz="2400">
          <a:solidFill>
            <a:schemeClr val="tx1"/>
          </a:solidFill>
          <a:latin typeface="+mn-lt"/>
        </a:defRPr>
      </a:lvl2pPr>
      <a:lvl3pPr marL="1303338" indent="-260350" algn="l" defTabSz="1042988" rtl="0" eaLnBrk="0" fontAlgn="base" hangingPunct="0">
        <a:spcBef>
          <a:spcPct val="20000"/>
        </a:spcBef>
        <a:spcAft>
          <a:spcPct val="0"/>
        </a:spcAft>
        <a:buChar char="•"/>
        <a:defRPr sz="2000">
          <a:solidFill>
            <a:schemeClr val="tx1"/>
          </a:solidFill>
          <a:latin typeface="+mn-lt"/>
        </a:defRPr>
      </a:lvl3pPr>
      <a:lvl4pPr marL="1825625" indent="-261938" algn="l" defTabSz="1042988" rtl="0" eaLnBrk="0" fontAlgn="base" hangingPunct="0">
        <a:spcBef>
          <a:spcPct val="20000"/>
        </a:spcBef>
        <a:spcAft>
          <a:spcPct val="0"/>
        </a:spcAft>
        <a:buChar char="–"/>
        <a:defRPr>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tags" Target="../tags/tag9.xml"/><Relationship Id="rId1" Type="http://schemas.openxmlformats.org/officeDocument/2006/relationships/vmlDrawing" Target="../drawings/vmlDrawing3.v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2247900" y="3276600"/>
            <a:ext cx="6408738" cy="936625"/>
          </a:xfrm>
        </p:spPr>
        <p:txBody>
          <a:bodyPr anchor="ctr"/>
          <a:lstStyle/>
          <a:p>
            <a:pPr algn="ctr" eaLnBrk="1" hangingPunct="1"/>
            <a:r>
              <a:rPr lang="hu-HU" sz="3600" b="1" dirty="0" smtClean="0"/>
              <a:t>GENERAL LIBERO RULES</a:t>
            </a:r>
            <a:endParaRPr lang="fr-FR" sz="3600" b="1" dirty="0" smtClean="0"/>
          </a:p>
        </p:txBody>
      </p:sp>
      <p:sp>
        <p:nvSpPr>
          <p:cNvPr id="5" name="Rectangle 3"/>
          <p:cNvSpPr txBox="1">
            <a:spLocks noChangeArrowheads="1"/>
          </p:cNvSpPr>
          <p:nvPr/>
        </p:nvSpPr>
        <p:spPr bwMode="auto">
          <a:xfrm>
            <a:off x="3255963" y="2268538"/>
            <a:ext cx="3986212" cy="936625"/>
          </a:xfrm>
          <a:prstGeom prst="rect">
            <a:avLst/>
          </a:prstGeom>
          <a:noFill/>
          <a:ln w="9525">
            <a:noFill/>
            <a:miter lim="800000"/>
            <a:headEnd/>
            <a:tailEnd/>
          </a:ln>
        </p:spPr>
        <p:txBody>
          <a:bodyPr anchor="ctr"/>
          <a:lstStyle/>
          <a:p>
            <a:pPr algn="ctr" defTabSz="1042988" eaLnBrk="1" hangingPunct="1">
              <a:spcBef>
                <a:spcPct val="20000"/>
              </a:spcBef>
              <a:defRPr/>
            </a:pPr>
            <a:r>
              <a:rPr lang="hu-HU" sz="3600" b="1" kern="0" dirty="0">
                <a:solidFill>
                  <a:schemeClr val="bg1"/>
                </a:solidFill>
                <a:latin typeface="+mn-lt"/>
              </a:rPr>
              <a:t>MTM 2015</a:t>
            </a:r>
            <a:endParaRPr lang="fr-FR" sz="3600" b="1" kern="0" dirty="0">
              <a:solidFill>
                <a:schemeClr val="bg1"/>
              </a:solidFill>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879823" y="1693193"/>
            <a:ext cx="6840760" cy="769441"/>
          </a:xfrm>
          <a:prstGeom prst="rect">
            <a:avLst/>
          </a:prstGeom>
          <a:noFill/>
          <a:ln w="9525">
            <a:noFill/>
            <a:miter lim="800000"/>
            <a:headEnd/>
            <a:tailEnd/>
          </a:ln>
        </p:spPr>
        <p:txBody>
          <a:bodyPr wrap="square">
            <a:spAutoFit/>
          </a:bodyPr>
          <a:lstStyle/>
          <a:p>
            <a:pPr algn="just">
              <a:defRPr/>
            </a:pPr>
            <a:r>
              <a:rPr lang="hu-HU" sz="2200" dirty="0">
                <a:latin typeface="+mn-lt"/>
              </a:rPr>
              <a:t>1. </a:t>
            </a:r>
            <a:r>
              <a:rPr lang="pl-PL" sz="2200" dirty="0" smtClean="0">
                <a:latin typeface="+mn-lt"/>
              </a:rPr>
              <a:t>The Libero’s jersey may have the same dominant colour than the jersey</a:t>
            </a:r>
            <a:r>
              <a:rPr lang="pl-PL" sz="2200" dirty="0" smtClean="0"/>
              <a:t> </a:t>
            </a:r>
            <a:r>
              <a:rPr lang="pl-PL" sz="2200" dirty="0" smtClean="0">
                <a:latin typeface="+mn-lt"/>
              </a:rPr>
              <a:t>of the rest of the team.</a:t>
            </a:r>
            <a:endParaRPr lang="en-GB" sz="2200" dirty="0" err="1">
              <a:latin typeface="+mn-lt"/>
            </a:endParaRPr>
          </a:p>
        </p:txBody>
      </p:sp>
      <p:sp>
        <p:nvSpPr>
          <p:cNvPr id="8195" name="Szövegdoboz 2"/>
          <p:cNvSpPr txBox="1">
            <a:spLocks noChangeArrowheads="1"/>
          </p:cNvSpPr>
          <p:nvPr/>
        </p:nvSpPr>
        <p:spPr bwMode="auto">
          <a:xfrm>
            <a:off x="808038" y="685800"/>
            <a:ext cx="6911975" cy="522288"/>
          </a:xfrm>
          <a:prstGeom prst="rect">
            <a:avLst/>
          </a:prstGeom>
          <a:noFill/>
          <a:ln w="9525">
            <a:noFill/>
            <a:miter lim="800000"/>
            <a:headEnd/>
            <a:tailEnd/>
          </a:ln>
        </p:spPr>
        <p:txBody>
          <a:bodyPr>
            <a:spAutoFit/>
          </a:bodyPr>
          <a:lstStyle/>
          <a:p>
            <a:r>
              <a:rPr lang="hu-HU" sz="2800" b="1">
                <a:latin typeface="Arial" charset="0"/>
                <a:cs typeface="Arial" charset="0"/>
              </a:rPr>
              <a:t>Practic</a:t>
            </a:r>
            <a:r>
              <a:rPr lang="en-GB" sz="2800" b="1">
                <a:latin typeface="Arial" charset="0"/>
                <a:cs typeface="Arial" charset="0"/>
              </a:rPr>
              <a:t>e Questions</a:t>
            </a:r>
            <a:endParaRPr lang="hu-HU" sz="2800" b="1">
              <a:latin typeface="Arial" charset="0"/>
              <a:cs typeface="Arial" charset="0"/>
            </a:endParaRPr>
          </a:p>
        </p:txBody>
      </p:sp>
      <p:sp>
        <p:nvSpPr>
          <p:cNvPr id="4" name="Szövegdoboz 3"/>
          <p:cNvSpPr txBox="1"/>
          <p:nvPr/>
        </p:nvSpPr>
        <p:spPr>
          <a:xfrm>
            <a:off x="7793038" y="1333500"/>
            <a:ext cx="2376487" cy="461963"/>
          </a:xfrm>
          <a:prstGeom prst="rect">
            <a:avLst/>
          </a:prstGeom>
          <a:noFill/>
        </p:spPr>
        <p:txBody>
          <a:bodyPr>
            <a:spAutoFit/>
          </a:bodyPr>
          <a:lstStyle/>
          <a:p>
            <a:pPr>
              <a:defRPr/>
            </a:pPr>
            <a:r>
              <a:rPr lang="hu-HU" dirty="0" err="1">
                <a:latin typeface="+mn-lt"/>
              </a:rPr>
              <a:t>true</a:t>
            </a:r>
            <a:r>
              <a:rPr lang="hu-HU" dirty="0">
                <a:latin typeface="+mn-lt"/>
              </a:rPr>
              <a:t>          </a:t>
            </a:r>
            <a:r>
              <a:rPr lang="hu-HU" dirty="0" err="1">
                <a:latin typeface="+mn-lt"/>
              </a:rPr>
              <a:t>false</a:t>
            </a:r>
            <a:endParaRPr lang="hu-HU" dirty="0">
              <a:latin typeface="+mn-lt"/>
            </a:endParaRPr>
          </a:p>
        </p:txBody>
      </p:sp>
      <p:sp>
        <p:nvSpPr>
          <p:cNvPr id="5" name="Téglalap 4"/>
          <p:cNvSpPr>
            <a:spLocks noChangeArrowheads="1"/>
          </p:cNvSpPr>
          <p:nvPr/>
        </p:nvSpPr>
        <p:spPr bwMode="auto">
          <a:xfrm>
            <a:off x="7935913" y="2052638"/>
            <a:ext cx="504825" cy="360362"/>
          </a:xfrm>
          <a:prstGeom prst="rect">
            <a:avLst/>
          </a:prstGeom>
          <a:noFill/>
          <a:ln w="9525" algn="ctr">
            <a:solidFill>
              <a:schemeClr val="tx1"/>
            </a:solidFill>
            <a:round/>
            <a:headEnd/>
            <a:tailEnd/>
          </a:ln>
        </p:spPr>
        <p:txBody>
          <a:bodyPr/>
          <a:lstStyle/>
          <a:p>
            <a:endParaRPr lang="hu-HU"/>
          </a:p>
        </p:txBody>
      </p:sp>
      <p:sp>
        <p:nvSpPr>
          <p:cNvPr id="6" name="Téglalap 5"/>
          <p:cNvSpPr>
            <a:spLocks noChangeArrowheads="1"/>
          </p:cNvSpPr>
          <p:nvPr/>
        </p:nvSpPr>
        <p:spPr bwMode="auto">
          <a:xfrm>
            <a:off x="9304338" y="2052638"/>
            <a:ext cx="504825" cy="360362"/>
          </a:xfrm>
          <a:prstGeom prst="rect">
            <a:avLst/>
          </a:prstGeom>
          <a:noFill/>
          <a:ln w="9525" algn="ctr">
            <a:solidFill>
              <a:schemeClr val="tx1"/>
            </a:solidFill>
            <a:round/>
            <a:headEnd/>
            <a:tailEnd/>
          </a:ln>
        </p:spPr>
        <p:txBody>
          <a:bodyPr/>
          <a:lstStyle/>
          <a:p>
            <a:endParaRPr lang="hu-HU"/>
          </a:p>
        </p:txBody>
      </p:sp>
      <p:sp>
        <p:nvSpPr>
          <p:cNvPr id="7" name="Szövegdoboz 6"/>
          <p:cNvSpPr txBox="1">
            <a:spLocks noChangeArrowheads="1"/>
          </p:cNvSpPr>
          <p:nvPr/>
        </p:nvSpPr>
        <p:spPr bwMode="auto">
          <a:xfrm>
            <a:off x="879823" y="2701305"/>
            <a:ext cx="6842778" cy="1107996"/>
          </a:xfrm>
          <a:prstGeom prst="rect">
            <a:avLst/>
          </a:prstGeom>
          <a:noFill/>
          <a:ln w="9525">
            <a:noFill/>
            <a:miter lim="800000"/>
            <a:headEnd/>
            <a:tailEnd/>
          </a:ln>
        </p:spPr>
        <p:txBody>
          <a:bodyPr wrap="square">
            <a:spAutoFit/>
          </a:bodyPr>
          <a:lstStyle/>
          <a:p>
            <a:pPr algn="just">
              <a:defRPr/>
            </a:pPr>
            <a:r>
              <a:rPr lang="hu-HU" sz="2200" dirty="0">
                <a:latin typeface="+mn-lt"/>
              </a:rPr>
              <a:t>2. </a:t>
            </a:r>
            <a:r>
              <a:rPr lang="pl-PL" sz="2200" dirty="0" smtClean="0">
                <a:latin typeface="+mn-lt"/>
              </a:rPr>
              <a:t>If a team has 2 Liberos, it is not determined that the Liberos are obliged to wear the same colour of uniforms</a:t>
            </a:r>
            <a:endParaRPr lang="en-GB" sz="2200" dirty="0" err="1">
              <a:latin typeface="+mn-lt"/>
            </a:endParaRPr>
          </a:p>
        </p:txBody>
      </p:sp>
      <p:sp>
        <p:nvSpPr>
          <p:cNvPr id="8" name="Téglalap 7"/>
          <p:cNvSpPr>
            <a:spLocks noChangeArrowheads="1"/>
          </p:cNvSpPr>
          <p:nvPr/>
        </p:nvSpPr>
        <p:spPr bwMode="auto">
          <a:xfrm>
            <a:off x="7935913" y="3167063"/>
            <a:ext cx="504825" cy="358775"/>
          </a:xfrm>
          <a:prstGeom prst="rect">
            <a:avLst/>
          </a:prstGeom>
          <a:noFill/>
          <a:ln w="9525" algn="ctr">
            <a:solidFill>
              <a:schemeClr val="tx1"/>
            </a:solidFill>
            <a:round/>
            <a:headEnd/>
            <a:tailEnd/>
          </a:ln>
        </p:spPr>
        <p:txBody>
          <a:bodyPr/>
          <a:lstStyle/>
          <a:p>
            <a:endParaRPr lang="hu-HU"/>
          </a:p>
        </p:txBody>
      </p:sp>
      <p:sp>
        <p:nvSpPr>
          <p:cNvPr id="9" name="Téglalap 8"/>
          <p:cNvSpPr>
            <a:spLocks noChangeArrowheads="1"/>
          </p:cNvSpPr>
          <p:nvPr/>
        </p:nvSpPr>
        <p:spPr bwMode="auto">
          <a:xfrm>
            <a:off x="9304338" y="3167063"/>
            <a:ext cx="504825" cy="358775"/>
          </a:xfrm>
          <a:prstGeom prst="rect">
            <a:avLst/>
          </a:prstGeom>
          <a:noFill/>
          <a:ln w="9525" algn="ctr">
            <a:solidFill>
              <a:schemeClr val="tx1"/>
            </a:solidFill>
            <a:round/>
            <a:headEnd/>
            <a:tailEnd/>
          </a:ln>
        </p:spPr>
        <p:txBody>
          <a:bodyPr/>
          <a:lstStyle/>
          <a:p>
            <a:endParaRPr lang="hu-HU"/>
          </a:p>
        </p:txBody>
      </p:sp>
      <p:sp>
        <p:nvSpPr>
          <p:cNvPr id="10" name="Szövegdoboz 9"/>
          <p:cNvSpPr txBox="1">
            <a:spLocks noChangeArrowheads="1"/>
          </p:cNvSpPr>
          <p:nvPr/>
        </p:nvSpPr>
        <p:spPr bwMode="auto">
          <a:xfrm>
            <a:off x="807815" y="3997449"/>
            <a:ext cx="6913116" cy="1107996"/>
          </a:xfrm>
          <a:prstGeom prst="rect">
            <a:avLst/>
          </a:prstGeom>
          <a:noFill/>
          <a:ln w="9525">
            <a:noFill/>
            <a:miter lim="800000"/>
            <a:headEnd/>
            <a:tailEnd/>
          </a:ln>
        </p:spPr>
        <p:txBody>
          <a:bodyPr wrap="square">
            <a:spAutoFit/>
          </a:bodyPr>
          <a:lstStyle/>
          <a:p>
            <a:pPr algn="just">
              <a:defRPr/>
            </a:pPr>
            <a:r>
              <a:rPr lang="hu-HU" sz="2200" dirty="0">
                <a:latin typeface="+mn-lt"/>
              </a:rPr>
              <a:t>3. </a:t>
            </a:r>
            <a:r>
              <a:rPr lang="pl-PL" sz="2200" dirty="0" smtClean="0">
                <a:latin typeface="+mn-lt"/>
              </a:rPr>
              <a:t>The Libero may complete an attack hit from outside his front zone even if at the moment of the contact the ball is entirely higher than the top of the net.</a:t>
            </a:r>
            <a:endParaRPr lang="hu-HU" sz="2200" dirty="0" smtClean="0">
              <a:latin typeface="+mn-lt"/>
            </a:endParaRPr>
          </a:p>
        </p:txBody>
      </p:sp>
      <p:sp>
        <p:nvSpPr>
          <p:cNvPr id="11" name="Téglalap 10"/>
          <p:cNvSpPr>
            <a:spLocks noChangeArrowheads="1"/>
          </p:cNvSpPr>
          <p:nvPr/>
        </p:nvSpPr>
        <p:spPr bwMode="auto">
          <a:xfrm>
            <a:off x="7935913" y="4391025"/>
            <a:ext cx="504825" cy="360363"/>
          </a:xfrm>
          <a:prstGeom prst="rect">
            <a:avLst/>
          </a:prstGeom>
          <a:noFill/>
          <a:ln w="9525" algn="ctr">
            <a:solidFill>
              <a:schemeClr val="tx1"/>
            </a:solidFill>
            <a:round/>
            <a:headEnd/>
            <a:tailEnd/>
          </a:ln>
        </p:spPr>
        <p:txBody>
          <a:bodyPr/>
          <a:lstStyle/>
          <a:p>
            <a:endParaRPr lang="hu-HU"/>
          </a:p>
        </p:txBody>
      </p:sp>
      <p:sp>
        <p:nvSpPr>
          <p:cNvPr id="12" name="Téglalap 11"/>
          <p:cNvSpPr>
            <a:spLocks noChangeArrowheads="1"/>
          </p:cNvSpPr>
          <p:nvPr/>
        </p:nvSpPr>
        <p:spPr bwMode="auto">
          <a:xfrm>
            <a:off x="9304338" y="4391025"/>
            <a:ext cx="504825" cy="360363"/>
          </a:xfrm>
          <a:prstGeom prst="rect">
            <a:avLst/>
          </a:prstGeom>
          <a:noFill/>
          <a:ln w="9525" algn="ctr">
            <a:solidFill>
              <a:schemeClr val="tx1"/>
            </a:solidFill>
            <a:round/>
            <a:headEnd/>
            <a:tailEnd/>
          </a:ln>
        </p:spPr>
        <p:txBody>
          <a:bodyPr/>
          <a:lstStyle/>
          <a:p>
            <a:endParaRPr lang="hu-HU"/>
          </a:p>
        </p:txBody>
      </p:sp>
      <p:sp>
        <p:nvSpPr>
          <p:cNvPr id="13" name="Szövegdoboz 12"/>
          <p:cNvSpPr txBox="1">
            <a:spLocks noChangeArrowheads="1"/>
          </p:cNvSpPr>
          <p:nvPr/>
        </p:nvSpPr>
        <p:spPr bwMode="auto">
          <a:xfrm>
            <a:off x="879475" y="5509617"/>
            <a:ext cx="6913116" cy="1785104"/>
          </a:xfrm>
          <a:prstGeom prst="rect">
            <a:avLst/>
          </a:prstGeom>
          <a:noFill/>
          <a:ln w="9525">
            <a:noFill/>
            <a:miter lim="800000"/>
            <a:headEnd/>
            <a:tailEnd/>
          </a:ln>
        </p:spPr>
        <p:txBody>
          <a:bodyPr wrap="square">
            <a:spAutoFit/>
          </a:bodyPr>
          <a:lstStyle/>
          <a:p>
            <a:pPr algn="just">
              <a:defRPr/>
            </a:pPr>
            <a:r>
              <a:rPr lang="hu-HU" sz="2200" dirty="0">
                <a:latin typeface="+mn-lt"/>
              </a:rPr>
              <a:t>4. </a:t>
            </a:r>
            <a:r>
              <a:rPr lang="pl-PL" sz="2200" dirty="0" smtClean="0">
                <a:latin typeface="+mn-lt"/>
              </a:rPr>
              <a:t>A player may not complete an attack hit, when the ball is entirely higher than the top of the net in the moment of the hit,  if the ball is coming from an overhand finger pass by a Libero in his/ her front zone.</a:t>
            </a:r>
            <a:endParaRPr lang="en-GB" sz="2200" dirty="0" err="1">
              <a:latin typeface="+mn-lt"/>
            </a:endParaRPr>
          </a:p>
        </p:txBody>
      </p:sp>
      <p:sp>
        <p:nvSpPr>
          <p:cNvPr id="14" name="Téglalap 13"/>
          <p:cNvSpPr>
            <a:spLocks noChangeArrowheads="1"/>
          </p:cNvSpPr>
          <p:nvPr/>
        </p:nvSpPr>
        <p:spPr bwMode="auto">
          <a:xfrm>
            <a:off x="7935913" y="6132513"/>
            <a:ext cx="504825" cy="360362"/>
          </a:xfrm>
          <a:prstGeom prst="rect">
            <a:avLst/>
          </a:prstGeom>
          <a:noFill/>
          <a:ln w="9525" algn="ctr">
            <a:solidFill>
              <a:schemeClr val="tx1"/>
            </a:solidFill>
            <a:round/>
            <a:headEnd/>
            <a:tailEnd/>
          </a:ln>
        </p:spPr>
        <p:txBody>
          <a:bodyPr/>
          <a:lstStyle/>
          <a:p>
            <a:endParaRPr lang="hu-HU"/>
          </a:p>
        </p:txBody>
      </p:sp>
      <p:sp>
        <p:nvSpPr>
          <p:cNvPr id="15" name="Téglalap 14"/>
          <p:cNvSpPr>
            <a:spLocks noChangeArrowheads="1"/>
          </p:cNvSpPr>
          <p:nvPr/>
        </p:nvSpPr>
        <p:spPr bwMode="auto">
          <a:xfrm>
            <a:off x="9304338" y="6132513"/>
            <a:ext cx="504825" cy="360362"/>
          </a:xfrm>
          <a:prstGeom prst="rect">
            <a:avLst/>
          </a:prstGeom>
          <a:noFill/>
          <a:ln w="9525" algn="ctr">
            <a:solidFill>
              <a:schemeClr val="tx1"/>
            </a:solidFill>
            <a:round/>
            <a:headEnd/>
            <a:tailEnd/>
          </a:ln>
        </p:spPr>
        <p:txBody>
          <a:bodyPr/>
          <a:lstStyle/>
          <a:p>
            <a:endParaRPr lang="hu-HU"/>
          </a:p>
        </p:txBody>
      </p:sp>
      <p:sp>
        <p:nvSpPr>
          <p:cNvPr id="16" name="Szorzás 15"/>
          <p:cNvSpPr/>
          <p:nvPr/>
        </p:nvSpPr>
        <p:spPr bwMode="auto">
          <a:xfrm>
            <a:off x="9304561" y="1909217"/>
            <a:ext cx="576262"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a:defRPr/>
            </a:pPr>
            <a:endParaRPr lang="hu-HU"/>
          </a:p>
        </p:txBody>
      </p:sp>
      <p:sp>
        <p:nvSpPr>
          <p:cNvPr id="17" name="Szorzás 16"/>
          <p:cNvSpPr/>
          <p:nvPr/>
        </p:nvSpPr>
        <p:spPr bwMode="auto">
          <a:xfrm>
            <a:off x="7864599" y="3023046"/>
            <a:ext cx="576262" cy="614363"/>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a:defRPr/>
            </a:pPr>
            <a:endParaRPr lang="hu-HU"/>
          </a:p>
        </p:txBody>
      </p:sp>
      <p:sp>
        <p:nvSpPr>
          <p:cNvPr id="18" name="Szorzás 17"/>
          <p:cNvSpPr/>
          <p:nvPr/>
        </p:nvSpPr>
        <p:spPr bwMode="auto">
          <a:xfrm>
            <a:off x="9304560" y="4248770"/>
            <a:ext cx="576263"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a:defRPr/>
            </a:pPr>
            <a:endParaRPr lang="hu-HU"/>
          </a:p>
        </p:txBody>
      </p:sp>
      <p:sp>
        <p:nvSpPr>
          <p:cNvPr id="19" name="Szorzás 18"/>
          <p:cNvSpPr/>
          <p:nvPr/>
        </p:nvSpPr>
        <p:spPr bwMode="auto">
          <a:xfrm>
            <a:off x="7864599" y="6013450"/>
            <a:ext cx="576262"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a:defRPr/>
            </a:pPr>
            <a:endParaRPr lang="hu-HU"/>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animBg="1"/>
      <p:bldP spid="6" grpId="0" animBg="1"/>
      <p:bldP spid="7" grpId="0" build="p"/>
      <p:bldP spid="8" grpId="0" animBg="1"/>
      <p:bldP spid="9" grpId="0" animBg="1"/>
      <p:bldP spid="10" grpId="0" build="p"/>
      <p:bldP spid="11" grpId="0" animBg="1"/>
      <p:bldP spid="12" grpId="0" animBg="1"/>
      <p:bldP spid="13" grpId="0" build="p"/>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960563" y="2628900"/>
            <a:ext cx="7200900" cy="1939925"/>
          </a:xfrm>
          <a:prstGeom prst="rect">
            <a:avLst/>
          </a:prstGeom>
          <a:noFill/>
        </p:spPr>
        <p:txBody>
          <a:bodyPr>
            <a:spAutoFit/>
          </a:bodyPr>
          <a:lstStyle/>
          <a:p>
            <a:pPr algn="ctr">
              <a:defRPr/>
            </a:pPr>
            <a:r>
              <a:rPr lang="hu-HU" b="1" dirty="0" err="1">
                <a:latin typeface="+mn-lt"/>
              </a:rPr>
              <a:t>This</a:t>
            </a:r>
            <a:r>
              <a:rPr lang="hu-HU" b="1" dirty="0">
                <a:latin typeface="+mn-lt"/>
              </a:rPr>
              <a:t> </a:t>
            </a:r>
            <a:r>
              <a:rPr lang="hu-HU" b="1" dirty="0" err="1">
                <a:latin typeface="+mn-lt"/>
              </a:rPr>
              <a:t>module</a:t>
            </a:r>
            <a:r>
              <a:rPr lang="hu-HU" b="1" dirty="0">
                <a:latin typeface="+mn-lt"/>
              </a:rPr>
              <a:t> is </a:t>
            </a:r>
            <a:r>
              <a:rPr lang="hu-HU" b="1" dirty="0" err="1">
                <a:latin typeface="+mn-lt"/>
              </a:rPr>
              <a:t>now</a:t>
            </a:r>
            <a:r>
              <a:rPr lang="hu-HU" b="1" dirty="0">
                <a:latin typeface="+mn-lt"/>
              </a:rPr>
              <a:t> </a:t>
            </a:r>
            <a:r>
              <a:rPr lang="hu-HU" b="1" dirty="0" err="1">
                <a:latin typeface="+mn-lt"/>
              </a:rPr>
              <a:t>complete</a:t>
            </a:r>
            <a:endParaRPr lang="hu-HU" b="1" dirty="0">
              <a:latin typeface="+mn-lt"/>
            </a:endParaRPr>
          </a:p>
          <a:p>
            <a:pPr algn="ctr">
              <a:defRPr/>
            </a:pPr>
            <a:endParaRPr lang="hu-HU" b="1" dirty="0">
              <a:latin typeface="+mn-lt"/>
            </a:endParaRPr>
          </a:p>
          <a:p>
            <a:pPr algn="ctr">
              <a:defRPr/>
            </a:pPr>
            <a:r>
              <a:rPr lang="hu-HU" b="1" dirty="0" err="1">
                <a:latin typeface="+mn-lt"/>
              </a:rPr>
              <a:t>Thank</a:t>
            </a:r>
            <a:r>
              <a:rPr lang="hu-HU" b="1" dirty="0">
                <a:latin typeface="+mn-lt"/>
              </a:rPr>
              <a:t> </a:t>
            </a:r>
            <a:r>
              <a:rPr lang="hu-HU" b="1" dirty="0" err="1">
                <a:latin typeface="+mn-lt"/>
              </a:rPr>
              <a:t>you</a:t>
            </a:r>
            <a:r>
              <a:rPr lang="hu-HU" b="1" dirty="0">
                <a:latin typeface="+mn-lt"/>
              </a:rPr>
              <a:t> </a:t>
            </a:r>
            <a:r>
              <a:rPr lang="hu-HU" b="1" dirty="0" err="1">
                <a:latin typeface="+mn-lt"/>
              </a:rPr>
              <a:t>for</a:t>
            </a:r>
            <a:r>
              <a:rPr lang="hu-HU" b="1" dirty="0">
                <a:latin typeface="+mn-lt"/>
              </a:rPr>
              <a:t> </a:t>
            </a:r>
            <a:r>
              <a:rPr lang="hu-HU" b="1" dirty="0" err="1">
                <a:latin typeface="+mn-lt"/>
              </a:rPr>
              <a:t>choosing</a:t>
            </a:r>
            <a:r>
              <a:rPr lang="hu-HU" b="1" dirty="0">
                <a:latin typeface="+mn-lt"/>
              </a:rPr>
              <a:t> </a:t>
            </a:r>
            <a:r>
              <a:rPr lang="hu-HU" b="1" dirty="0" err="1">
                <a:latin typeface="+mn-lt"/>
              </a:rPr>
              <a:t>the</a:t>
            </a:r>
            <a:r>
              <a:rPr lang="hu-HU" b="1" dirty="0">
                <a:latin typeface="+mn-lt"/>
              </a:rPr>
              <a:t> </a:t>
            </a:r>
          </a:p>
          <a:p>
            <a:pPr algn="ctr">
              <a:defRPr/>
            </a:pPr>
            <a:endParaRPr lang="hu-HU" b="1" dirty="0">
              <a:latin typeface="+mn-lt"/>
            </a:endParaRPr>
          </a:p>
          <a:p>
            <a:pPr algn="ctr">
              <a:defRPr/>
            </a:pPr>
            <a:r>
              <a:rPr lang="hu-HU" b="1" dirty="0">
                <a:latin typeface="+mn-lt"/>
              </a:rPr>
              <a:t>FIVB </a:t>
            </a:r>
            <a:r>
              <a:rPr lang="hu-HU" b="1" dirty="0" err="1">
                <a:latin typeface="+mn-lt"/>
              </a:rPr>
              <a:t>Multimedia</a:t>
            </a:r>
            <a:r>
              <a:rPr lang="hu-HU" b="1" dirty="0">
                <a:latin typeface="+mn-lt"/>
              </a:rPr>
              <a:t> </a:t>
            </a:r>
            <a:r>
              <a:rPr lang="hu-HU" b="1" dirty="0" err="1">
                <a:latin typeface="+mn-lt"/>
              </a:rPr>
              <a:t>Teaching</a:t>
            </a:r>
            <a:r>
              <a:rPr lang="hu-HU" b="1" dirty="0">
                <a:latin typeface="+mn-lt"/>
              </a:rPr>
              <a:t> </a:t>
            </a:r>
            <a:r>
              <a:rPr lang="hu-HU" b="1" dirty="0" err="1">
                <a:latin typeface="+mn-lt"/>
              </a:rPr>
              <a:t>Material</a:t>
            </a:r>
            <a:r>
              <a:rPr lang="hu-HU" b="1" dirty="0">
                <a:latin typeface="+mn-lt"/>
              </a:rPr>
              <a:t> 2015</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879475" y="1260476"/>
            <a:ext cx="9433396" cy="5262979"/>
          </a:xfrm>
          <a:prstGeom prst="rect">
            <a:avLst/>
          </a:prstGeom>
          <a:noFill/>
          <a:ln w="9525">
            <a:noFill/>
            <a:miter lim="800000"/>
            <a:headEnd/>
            <a:tailEnd/>
          </a:ln>
        </p:spPr>
        <p:txBody>
          <a:bodyPr wrap="square">
            <a:spAutoFit/>
          </a:bodyPr>
          <a:lstStyle/>
          <a:p>
            <a:pPr>
              <a:lnSpc>
                <a:spcPct val="150000"/>
              </a:lnSpc>
              <a:buFont typeface="Wingdings" pitchFamily="2" charset="2"/>
              <a:buChar char="§"/>
              <a:defRPr/>
            </a:pPr>
            <a:r>
              <a:rPr lang="hu-HU" u="sng" dirty="0" err="1" smtClean="0">
                <a:latin typeface="+mn-lt"/>
              </a:rPr>
              <a:t>Principles</a:t>
            </a:r>
            <a:r>
              <a:rPr lang="hu-HU" dirty="0" smtClean="0">
                <a:latin typeface="+mn-lt"/>
              </a:rPr>
              <a:t>:</a:t>
            </a:r>
            <a:endParaRPr lang="hu-HU" dirty="0">
              <a:latin typeface="+mn-lt"/>
            </a:endParaRPr>
          </a:p>
          <a:p>
            <a:pPr>
              <a:lnSpc>
                <a:spcPct val="150000"/>
              </a:lnSpc>
              <a:buFontTx/>
              <a:buChar char="-"/>
              <a:defRPr/>
            </a:pPr>
            <a:r>
              <a:rPr lang="hu-HU" dirty="0" smtClean="0">
                <a:latin typeface="+mn-lt"/>
              </a:rPr>
              <a:t> </a:t>
            </a:r>
            <a:r>
              <a:rPr lang="hu-HU" dirty="0" err="1" smtClean="0">
                <a:latin typeface="+mn-lt"/>
              </a:rPr>
              <a:t>to</a:t>
            </a:r>
            <a:r>
              <a:rPr lang="hu-HU" dirty="0" smtClean="0">
                <a:latin typeface="+mn-lt"/>
              </a:rPr>
              <a:t> </a:t>
            </a:r>
            <a:r>
              <a:rPr lang="hu-HU" dirty="0" err="1" smtClean="0">
                <a:latin typeface="+mn-lt"/>
              </a:rPr>
              <a:t>use</a:t>
            </a:r>
            <a:r>
              <a:rPr lang="en-GB" dirty="0" smtClean="0">
                <a:latin typeface="+mn-lt"/>
              </a:rPr>
              <a:t> Libero </a:t>
            </a:r>
            <a:r>
              <a:rPr lang="hu-HU" dirty="0" smtClean="0">
                <a:latin typeface="+mn-lt"/>
              </a:rPr>
              <a:t>is </a:t>
            </a:r>
            <a:r>
              <a:rPr lang="hu-HU" b="1" dirty="0" err="1" smtClean="0">
                <a:solidFill>
                  <a:srgbClr val="FF0000"/>
                </a:solidFill>
                <a:latin typeface="+mn-lt"/>
              </a:rPr>
              <a:t>not</a:t>
            </a:r>
            <a:r>
              <a:rPr lang="hu-HU" b="1" dirty="0" smtClean="0">
                <a:solidFill>
                  <a:srgbClr val="FF0000"/>
                </a:solidFill>
                <a:latin typeface="+mn-lt"/>
              </a:rPr>
              <a:t> </a:t>
            </a:r>
            <a:r>
              <a:rPr lang="hu-HU" b="1" dirty="0" err="1" smtClean="0">
                <a:solidFill>
                  <a:srgbClr val="FF0000"/>
                </a:solidFill>
                <a:latin typeface="+mn-lt"/>
              </a:rPr>
              <a:t>obligatory</a:t>
            </a:r>
            <a:r>
              <a:rPr lang="en-GB" b="1" dirty="0" smtClean="0">
                <a:solidFill>
                  <a:srgbClr val="FF0000"/>
                </a:solidFill>
                <a:latin typeface="+mn-lt"/>
              </a:rPr>
              <a:t> </a:t>
            </a:r>
            <a:endParaRPr lang="hu-HU" b="1" dirty="0" smtClean="0">
              <a:solidFill>
                <a:srgbClr val="FF0000"/>
              </a:solidFill>
              <a:latin typeface="+mn-lt"/>
            </a:endParaRPr>
          </a:p>
          <a:p>
            <a:pPr>
              <a:lnSpc>
                <a:spcPct val="150000"/>
              </a:lnSpc>
              <a:buFontTx/>
              <a:buChar char="-"/>
              <a:defRPr/>
            </a:pPr>
            <a:r>
              <a:rPr lang="hu-HU" dirty="0" smtClean="0">
                <a:latin typeface="+mn-lt"/>
              </a:rPr>
              <a:t> maximum of 2 </a:t>
            </a:r>
            <a:r>
              <a:rPr lang="hu-HU" dirty="0" err="1" smtClean="0">
                <a:latin typeface="+mn-lt"/>
              </a:rPr>
              <a:t>Liberos</a:t>
            </a:r>
            <a:r>
              <a:rPr lang="hu-HU" dirty="0" smtClean="0">
                <a:latin typeface="+mn-lt"/>
              </a:rPr>
              <a:t> </a:t>
            </a:r>
            <a:r>
              <a:rPr lang="hu-HU" dirty="0" err="1" smtClean="0">
                <a:latin typeface="+mn-lt"/>
              </a:rPr>
              <a:t>may</a:t>
            </a:r>
            <a:r>
              <a:rPr lang="hu-HU" dirty="0" smtClean="0">
                <a:latin typeface="+mn-lt"/>
              </a:rPr>
              <a:t> be </a:t>
            </a:r>
            <a:r>
              <a:rPr lang="hu-HU" dirty="0" err="1" smtClean="0">
                <a:latin typeface="+mn-lt"/>
              </a:rPr>
              <a:t>used</a:t>
            </a:r>
            <a:r>
              <a:rPr lang="hu-HU" dirty="0" smtClean="0">
                <a:latin typeface="+mn-lt"/>
              </a:rPr>
              <a:t> </a:t>
            </a:r>
            <a:r>
              <a:rPr lang="hu-HU" dirty="0" err="1" smtClean="0">
                <a:latin typeface="+mn-lt"/>
              </a:rPr>
              <a:t>among</a:t>
            </a:r>
            <a:r>
              <a:rPr lang="hu-HU" dirty="0" smtClean="0">
                <a:latin typeface="+mn-lt"/>
              </a:rPr>
              <a:t> </a:t>
            </a:r>
            <a:r>
              <a:rPr lang="hu-HU" dirty="0" err="1" smtClean="0">
                <a:latin typeface="+mn-lt"/>
              </a:rPr>
              <a:t>the</a:t>
            </a:r>
            <a:r>
              <a:rPr lang="hu-HU" dirty="0" smtClean="0">
                <a:latin typeface="+mn-lt"/>
              </a:rPr>
              <a:t> 12 </a:t>
            </a:r>
            <a:r>
              <a:rPr lang="hu-HU" dirty="0" err="1" smtClean="0">
                <a:latin typeface="+mn-lt"/>
              </a:rPr>
              <a:t>players</a:t>
            </a:r>
            <a:endParaRPr lang="hu-HU" dirty="0">
              <a:latin typeface="+mn-lt"/>
            </a:endParaRPr>
          </a:p>
          <a:p>
            <a:pPr algn="just">
              <a:lnSpc>
                <a:spcPct val="150000"/>
              </a:lnSpc>
              <a:defRPr/>
            </a:pPr>
            <a:r>
              <a:rPr lang="hu-HU" dirty="0" err="1" smtClean="0">
                <a:latin typeface="+mn-lt"/>
              </a:rPr>
              <a:t>Legal</a:t>
            </a:r>
            <a:r>
              <a:rPr lang="hu-HU" dirty="0" smtClean="0">
                <a:latin typeface="+mn-lt"/>
              </a:rPr>
              <a:t> </a:t>
            </a:r>
            <a:r>
              <a:rPr lang="hu-HU" dirty="0" err="1" smtClean="0">
                <a:latin typeface="+mn-lt"/>
              </a:rPr>
              <a:t>compositions</a:t>
            </a:r>
            <a:r>
              <a:rPr lang="hu-HU" dirty="0" smtClean="0">
                <a:latin typeface="+mn-lt"/>
              </a:rPr>
              <a:t>:</a:t>
            </a:r>
          </a:p>
          <a:p>
            <a:pPr lvl="2"/>
            <a:r>
              <a:rPr lang="hu-HU" dirty="0">
                <a:latin typeface="+mn-lt"/>
              </a:rPr>
              <a:t>10 </a:t>
            </a:r>
            <a:r>
              <a:rPr lang="hu-HU" dirty="0" err="1">
                <a:latin typeface="+mn-lt"/>
              </a:rPr>
              <a:t>normal</a:t>
            </a:r>
            <a:r>
              <a:rPr lang="hu-HU" dirty="0">
                <a:latin typeface="+mn-lt"/>
              </a:rPr>
              <a:t> </a:t>
            </a:r>
            <a:r>
              <a:rPr lang="hu-HU" dirty="0" err="1">
                <a:latin typeface="+mn-lt"/>
              </a:rPr>
              <a:t>players</a:t>
            </a:r>
            <a:r>
              <a:rPr lang="hu-HU" dirty="0">
                <a:latin typeface="+mn-lt"/>
              </a:rPr>
              <a:t> + 2 </a:t>
            </a:r>
            <a:r>
              <a:rPr lang="hu-HU" dirty="0" err="1">
                <a:latin typeface="+mn-lt"/>
              </a:rPr>
              <a:t>Liberos</a:t>
            </a:r>
            <a:r>
              <a:rPr lang="hu-HU" dirty="0">
                <a:latin typeface="+mn-lt"/>
              </a:rPr>
              <a:t>; </a:t>
            </a:r>
          </a:p>
          <a:p>
            <a:pPr lvl="2"/>
            <a:r>
              <a:rPr lang="hu-HU" dirty="0">
                <a:latin typeface="+mn-lt"/>
              </a:rPr>
              <a:t>11 </a:t>
            </a:r>
            <a:r>
              <a:rPr lang="hu-HU" dirty="0" err="1">
                <a:latin typeface="+mn-lt"/>
              </a:rPr>
              <a:t>normal</a:t>
            </a:r>
            <a:r>
              <a:rPr lang="hu-HU" dirty="0">
                <a:latin typeface="+mn-lt"/>
              </a:rPr>
              <a:t> </a:t>
            </a:r>
            <a:r>
              <a:rPr lang="hu-HU" dirty="0" err="1">
                <a:latin typeface="+mn-lt"/>
              </a:rPr>
              <a:t>players</a:t>
            </a:r>
            <a:r>
              <a:rPr lang="hu-HU" dirty="0">
                <a:latin typeface="+mn-lt"/>
              </a:rPr>
              <a:t> + 1 Libero; </a:t>
            </a:r>
          </a:p>
          <a:p>
            <a:pPr lvl="2"/>
            <a:r>
              <a:rPr lang="hu-HU" dirty="0">
                <a:latin typeface="+mn-lt"/>
              </a:rPr>
              <a:t>12 </a:t>
            </a:r>
            <a:r>
              <a:rPr lang="hu-HU" dirty="0" err="1">
                <a:latin typeface="+mn-lt"/>
              </a:rPr>
              <a:t>players</a:t>
            </a:r>
            <a:r>
              <a:rPr lang="hu-HU" dirty="0">
                <a:latin typeface="+mn-lt"/>
              </a:rPr>
              <a:t> </a:t>
            </a:r>
            <a:r>
              <a:rPr lang="hu-HU" dirty="0" err="1">
                <a:latin typeface="+mn-lt"/>
              </a:rPr>
              <a:t>without</a:t>
            </a:r>
            <a:r>
              <a:rPr lang="hu-HU" dirty="0">
                <a:latin typeface="+mn-lt"/>
              </a:rPr>
              <a:t> Libero</a:t>
            </a:r>
            <a:r>
              <a:rPr lang="hu-HU" dirty="0" smtClean="0"/>
              <a:t>.</a:t>
            </a:r>
          </a:p>
          <a:p>
            <a:pPr lvl="2"/>
            <a:endParaRPr lang="hu-HU" dirty="0"/>
          </a:p>
          <a:p>
            <a:r>
              <a:rPr lang="hu-HU" dirty="0" smtClean="0">
                <a:latin typeface="+mn-lt"/>
              </a:rPr>
              <a:t>FIVB </a:t>
            </a:r>
            <a:r>
              <a:rPr lang="hu-HU" dirty="0">
                <a:latin typeface="+mn-lt"/>
              </a:rPr>
              <a:t>top </a:t>
            </a:r>
            <a:r>
              <a:rPr lang="hu-HU" dirty="0" err="1">
                <a:latin typeface="+mn-lt"/>
              </a:rPr>
              <a:t>competitions</a:t>
            </a:r>
            <a:r>
              <a:rPr lang="hu-HU" dirty="0">
                <a:latin typeface="+mn-lt"/>
              </a:rPr>
              <a:t> </a:t>
            </a:r>
            <a:r>
              <a:rPr lang="hu-HU" dirty="0" err="1">
                <a:latin typeface="+mn-lt"/>
              </a:rPr>
              <a:t>for</a:t>
            </a:r>
            <a:r>
              <a:rPr lang="hu-HU" dirty="0">
                <a:latin typeface="+mn-lt"/>
              </a:rPr>
              <a:t> </a:t>
            </a:r>
            <a:r>
              <a:rPr lang="hu-HU" dirty="0" err="1" smtClean="0">
                <a:latin typeface="+mn-lt"/>
              </a:rPr>
              <a:t>Seniors</a:t>
            </a:r>
            <a:r>
              <a:rPr lang="hu-HU" dirty="0" smtClean="0">
                <a:latin typeface="+mn-lt"/>
              </a:rPr>
              <a:t>: </a:t>
            </a:r>
            <a:r>
              <a:rPr lang="hu-HU" dirty="0" err="1" smtClean="0">
                <a:latin typeface="+mn-lt"/>
              </a:rPr>
              <a:t>if</a:t>
            </a:r>
            <a:r>
              <a:rPr lang="hu-HU" dirty="0" smtClean="0">
                <a:latin typeface="+mn-lt"/>
              </a:rPr>
              <a:t> more </a:t>
            </a:r>
            <a:r>
              <a:rPr lang="hu-HU" dirty="0" err="1" smtClean="0">
                <a:latin typeface="+mn-lt"/>
              </a:rPr>
              <a:t>than</a:t>
            </a:r>
            <a:r>
              <a:rPr lang="hu-HU" dirty="0" smtClean="0">
                <a:latin typeface="+mn-lt"/>
              </a:rPr>
              <a:t> 12 </a:t>
            </a:r>
            <a:r>
              <a:rPr lang="hu-HU" dirty="0" err="1" smtClean="0">
                <a:latin typeface="+mn-lt"/>
              </a:rPr>
              <a:t>players</a:t>
            </a:r>
            <a:r>
              <a:rPr lang="hu-HU" dirty="0" smtClean="0">
                <a:latin typeface="+mn-lt"/>
              </a:rPr>
              <a:t>  </a:t>
            </a:r>
            <a:r>
              <a:rPr lang="hu-HU" dirty="0">
                <a:latin typeface="+mn-lt"/>
              </a:rPr>
              <a:t>2 </a:t>
            </a:r>
            <a:r>
              <a:rPr lang="hu-HU" dirty="0" err="1">
                <a:latin typeface="+mn-lt"/>
              </a:rPr>
              <a:t>Liberos</a:t>
            </a:r>
            <a:r>
              <a:rPr lang="hu-HU" dirty="0">
                <a:latin typeface="+mn-lt"/>
              </a:rPr>
              <a:t> must be </a:t>
            </a:r>
            <a:r>
              <a:rPr lang="hu-HU" dirty="0" err="1">
                <a:latin typeface="+mn-lt"/>
              </a:rPr>
              <a:t>recorded</a:t>
            </a:r>
            <a:r>
              <a:rPr lang="hu-HU" dirty="0">
                <a:latin typeface="+mn-lt"/>
              </a:rPr>
              <a:t> </a:t>
            </a:r>
            <a:r>
              <a:rPr lang="hu-HU" dirty="0" err="1">
                <a:latin typeface="+mn-lt"/>
              </a:rPr>
              <a:t>in</a:t>
            </a:r>
            <a:r>
              <a:rPr lang="hu-HU" dirty="0">
                <a:latin typeface="+mn-lt"/>
              </a:rPr>
              <a:t> </a:t>
            </a:r>
            <a:r>
              <a:rPr lang="hu-HU" dirty="0" err="1">
                <a:latin typeface="+mn-lt"/>
              </a:rPr>
              <a:t>the</a:t>
            </a:r>
            <a:r>
              <a:rPr lang="hu-HU" dirty="0">
                <a:latin typeface="+mn-lt"/>
              </a:rPr>
              <a:t> </a:t>
            </a:r>
            <a:r>
              <a:rPr lang="hu-HU" dirty="0" err="1">
                <a:latin typeface="+mn-lt"/>
              </a:rPr>
              <a:t>score</a:t>
            </a:r>
            <a:r>
              <a:rPr lang="hu-HU" dirty="0">
                <a:latin typeface="+mn-lt"/>
              </a:rPr>
              <a:t> </a:t>
            </a:r>
            <a:r>
              <a:rPr lang="hu-HU" dirty="0" err="1">
                <a:latin typeface="+mn-lt"/>
              </a:rPr>
              <a:t>sheet</a:t>
            </a:r>
            <a:r>
              <a:rPr lang="hu-HU" dirty="0" smtClean="0">
                <a:latin typeface="+mn-lt"/>
              </a:rPr>
              <a:t>.</a:t>
            </a:r>
          </a:p>
          <a:p>
            <a:endParaRPr lang="hu-HU" dirty="0">
              <a:latin typeface="+mn-lt"/>
            </a:endParaRPr>
          </a:p>
          <a:p>
            <a:r>
              <a:rPr lang="hu-HU" dirty="0" smtClean="0">
                <a:latin typeface="+mn-lt"/>
              </a:rPr>
              <a:t> </a:t>
            </a:r>
            <a:r>
              <a:rPr lang="hu-HU" dirty="0" err="1" smtClean="0">
                <a:latin typeface="+mn-lt"/>
              </a:rPr>
              <a:t>Recording</a:t>
            </a:r>
            <a:r>
              <a:rPr lang="hu-HU" dirty="0" smtClean="0">
                <a:latin typeface="+mn-lt"/>
              </a:rPr>
              <a:t> </a:t>
            </a:r>
            <a:r>
              <a:rPr lang="hu-HU" dirty="0" err="1" smtClean="0">
                <a:latin typeface="+mn-lt"/>
              </a:rPr>
              <a:t>in</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score</a:t>
            </a:r>
            <a:r>
              <a:rPr lang="hu-HU" dirty="0" smtClean="0">
                <a:latin typeface="+mn-lt"/>
              </a:rPr>
              <a:t> </a:t>
            </a:r>
            <a:r>
              <a:rPr lang="hu-HU" dirty="0" err="1" smtClean="0">
                <a:latin typeface="+mn-lt"/>
              </a:rPr>
              <a:t>sheet</a:t>
            </a:r>
            <a:r>
              <a:rPr lang="hu-HU" dirty="0" smtClean="0">
                <a:latin typeface="+mn-lt"/>
              </a:rPr>
              <a:t>: </a:t>
            </a:r>
            <a:r>
              <a:rPr lang="hu-HU" dirty="0" err="1" smtClean="0">
                <a:latin typeface="+mn-lt"/>
              </a:rPr>
              <a:t>only</a:t>
            </a:r>
            <a:r>
              <a:rPr lang="hu-HU" dirty="0" smtClean="0">
                <a:latin typeface="+mn-lt"/>
              </a:rPr>
              <a:t> </a:t>
            </a:r>
            <a:r>
              <a:rPr lang="hu-HU" dirty="0" err="1" smtClean="0">
                <a:latin typeface="+mn-lt"/>
              </a:rPr>
              <a:t>into</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special</a:t>
            </a:r>
            <a:r>
              <a:rPr lang="hu-HU" dirty="0" smtClean="0">
                <a:latin typeface="+mn-lt"/>
              </a:rPr>
              <a:t> </a:t>
            </a:r>
            <a:r>
              <a:rPr lang="hu-HU" dirty="0" err="1" smtClean="0">
                <a:latin typeface="+mn-lt"/>
              </a:rPr>
              <a:t>rows</a:t>
            </a:r>
            <a:endParaRPr lang="hu-HU" dirty="0" smtClean="0">
              <a:latin typeface="+mn-lt"/>
            </a:endParaRPr>
          </a:p>
        </p:txBody>
      </p:sp>
      <p:sp>
        <p:nvSpPr>
          <p:cNvPr id="5123" name="Szövegdoboz 2"/>
          <p:cNvSpPr txBox="1">
            <a:spLocks noChangeArrowheads="1"/>
          </p:cNvSpPr>
          <p:nvPr/>
        </p:nvSpPr>
        <p:spPr bwMode="auto">
          <a:xfrm>
            <a:off x="808038" y="685800"/>
            <a:ext cx="7345362" cy="461963"/>
          </a:xfrm>
          <a:prstGeom prst="rect">
            <a:avLst/>
          </a:prstGeom>
          <a:noFill/>
          <a:ln w="9525">
            <a:noFill/>
            <a:miter lim="800000"/>
            <a:headEnd/>
            <a:tailEnd/>
          </a:ln>
        </p:spPr>
        <p:txBody>
          <a:bodyPr>
            <a:spAutoFit/>
          </a:bodyPr>
          <a:lstStyle/>
          <a:p>
            <a:r>
              <a:rPr lang="hu-HU" b="1" dirty="0" smtClean="0">
                <a:latin typeface="Arial" charset="0"/>
                <a:cs typeface="Arial" charset="0"/>
              </a:rPr>
              <a:t>TEAM COMPOSITION</a:t>
            </a:r>
            <a:endParaRPr lang="hu-HU" b="1" dirty="0">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879475" y="1260476"/>
            <a:ext cx="9217372" cy="2862322"/>
          </a:xfrm>
          <a:prstGeom prst="rect">
            <a:avLst/>
          </a:prstGeom>
          <a:noFill/>
          <a:ln w="9525">
            <a:noFill/>
            <a:miter lim="800000"/>
            <a:headEnd/>
            <a:tailEnd/>
          </a:ln>
        </p:spPr>
        <p:txBody>
          <a:bodyPr wrap="square">
            <a:spAutoFit/>
          </a:bodyPr>
          <a:lstStyle/>
          <a:p>
            <a:pPr>
              <a:lnSpc>
                <a:spcPct val="150000"/>
              </a:lnSpc>
              <a:defRPr/>
            </a:pPr>
            <a:r>
              <a:rPr lang="en-US" u="sng" dirty="0" smtClean="0">
                <a:latin typeface="+mn-lt"/>
              </a:rPr>
              <a:t>Uniform</a:t>
            </a:r>
            <a:r>
              <a:rPr lang="hu-HU" dirty="0" smtClean="0">
                <a:latin typeface="+mn-lt"/>
              </a:rPr>
              <a:t>:</a:t>
            </a:r>
            <a:r>
              <a:rPr lang="en-US" dirty="0" smtClean="0">
                <a:latin typeface="+mn-lt"/>
              </a:rPr>
              <a:t> </a:t>
            </a:r>
            <a:endParaRPr lang="hu-HU" dirty="0" smtClean="0">
              <a:latin typeface="+mn-lt"/>
            </a:endParaRPr>
          </a:p>
          <a:p>
            <a:pPr>
              <a:lnSpc>
                <a:spcPct val="150000"/>
              </a:lnSpc>
              <a:buFont typeface="Arial" pitchFamily="34" charset="0"/>
              <a:buChar char="•"/>
              <a:defRPr/>
            </a:pPr>
            <a:r>
              <a:rPr lang="hu-HU" dirty="0">
                <a:latin typeface="+mn-lt"/>
              </a:rPr>
              <a:t> </a:t>
            </a:r>
            <a:r>
              <a:rPr lang="en-US" dirty="0" smtClean="0">
                <a:latin typeface="+mn-lt"/>
              </a:rPr>
              <a:t>must </a:t>
            </a:r>
            <a:r>
              <a:rPr lang="en-US" dirty="0">
                <a:latin typeface="+mn-lt"/>
              </a:rPr>
              <a:t>have a </a:t>
            </a:r>
            <a:r>
              <a:rPr lang="en-US" b="1" dirty="0">
                <a:solidFill>
                  <a:srgbClr val="FF0000"/>
                </a:solidFill>
                <a:latin typeface="+mn-lt"/>
              </a:rPr>
              <a:t>different dominant </a:t>
            </a:r>
            <a:r>
              <a:rPr lang="en-US" dirty="0" err="1">
                <a:latin typeface="+mn-lt"/>
              </a:rPr>
              <a:t>colour</a:t>
            </a:r>
            <a:r>
              <a:rPr lang="en-US" dirty="0">
                <a:latin typeface="+mn-lt"/>
              </a:rPr>
              <a:t> from any </a:t>
            </a:r>
            <a:r>
              <a:rPr lang="en-US" dirty="0" err="1">
                <a:latin typeface="+mn-lt"/>
              </a:rPr>
              <a:t>colour</a:t>
            </a:r>
            <a:r>
              <a:rPr lang="en-US" dirty="0">
                <a:latin typeface="+mn-lt"/>
              </a:rPr>
              <a:t> of the rest of the team</a:t>
            </a:r>
            <a:r>
              <a:rPr lang="hu-HU" dirty="0" smtClean="0">
                <a:latin typeface="+mn-lt"/>
              </a:rPr>
              <a:t> </a:t>
            </a:r>
          </a:p>
          <a:p>
            <a:pPr>
              <a:lnSpc>
                <a:spcPct val="150000"/>
              </a:lnSpc>
              <a:buFont typeface="Arial" pitchFamily="34" charset="0"/>
              <a:buChar char="•"/>
              <a:defRPr/>
            </a:pPr>
            <a:r>
              <a:rPr lang="hu-HU" dirty="0" smtClean="0">
                <a:latin typeface="+mn-lt"/>
              </a:rPr>
              <a:t> 2 </a:t>
            </a:r>
            <a:r>
              <a:rPr lang="hu-HU" dirty="0" err="1" smtClean="0">
                <a:latin typeface="+mn-lt"/>
              </a:rPr>
              <a:t>Liberos</a:t>
            </a:r>
            <a:r>
              <a:rPr lang="hu-HU" dirty="0" smtClean="0">
                <a:latin typeface="+mn-lt"/>
              </a:rPr>
              <a:t> </a:t>
            </a:r>
            <a:r>
              <a:rPr lang="hu-HU" dirty="0" err="1" smtClean="0">
                <a:latin typeface="+mn-lt"/>
              </a:rPr>
              <a:t>are</a:t>
            </a:r>
            <a:r>
              <a:rPr lang="hu-HU" dirty="0" smtClean="0">
                <a:latin typeface="+mn-lt"/>
              </a:rPr>
              <a:t> </a:t>
            </a:r>
            <a:r>
              <a:rPr lang="hu-HU" dirty="0" err="1" smtClean="0">
                <a:latin typeface="+mn-lt"/>
              </a:rPr>
              <a:t>not</a:t>
            </a:r>
            <a:r>
              <a:rPr lang="hu-HU" dirty="0" smtClean="0">
                <a:latin typeface="+mn-lt"/>
              </a:rPr>
              <a:t> </a:t>
            </a:r>
            <a:r>
              <a:rPr lang="hu-HU" dirty="0" err="1" smtClean="0">
                <a:latin typeface="+mn-lt"/>
              </a:rPr>
              <a:t>obliged</a:t>
            </a:r>
            <a:r>
              <a:rPr lang="hu-HU" dirty="0" smtClean="0">
                <a:latin typeface="+mn-lt"/>
              </a:rPr>
              <a:t> </a:t>
            </a:r>
            <a:r>
              <a:rPr lang="hu-HU" dirty="0" err="1" smtClean="0">
                <a:latin typeface="+mn-lt"/>
              </a:rPr>
              <a:t>to</a:t>
            </a:r>
            <a:r>
              <a:rPr lang="hu-HU" dirty="0" smtClean="0">
                <a:latin typeface="+mn-lt"/>
              </a:rPr>
              <a:t> </a:t>
            </a:r>
            <a:r>
              <a:rPr lang="hu-HU" dirty="0" err="1" smtClean="0">
                <a:latin typeface="+mn-lt"/>
              </a:rPr>
              <a:t>wear</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same</a:t>
            </a:r>
            <a:r>
              <a:rPr lang="hu-HU" dirty="0" smtClean="0">
                <a:latin typeface="+mn-lt"/>
              </a:rPr>
              <a:t> </a:t>
            </a:r>
            <a:r>
              <a:rPr lang="hu-HU" dirty="0" err="1" smtClean="0">
                <a:latin typeface="+mn-lt"/>
              </a:rPr>
              <a:t>colour</a:t>
            </a:r>
            <a:endParaRPr lang="hu-HU" dirty="0" smtClean="0">
              <a:latin typeface="+mn-lt"/>
            </a:endParaRPr>
          </a:p>
          <a:p>
            <a:pPr>
              <a:lnSpc>
                <a:spcPct val="150000"/>
              </a:lnSpc>
              <a:buFont typeface="Arial" pitchFamily="34" charset="0"/>
              <a:buChar char="•"/>
              <a:defRPr/>
            </a:pPr>
            <a:r>
              <a:rPr lang="hu-HU" dirty="0" smtClean="0">
                <a:latin typeface="+mn-lt"/>
              </a:rPr>
              <a:t> </a:t>
            </a:r>
            <a:r>
              <a:rPr lang="hu-HU" dirty="0" err="1" smtClean="0">
                <a:latin typeface="+mn-lt"/>
              </a:rPr>
              <a:t>special</a:t>
            </a:r>
            <a:r>
              <a:rPr lang="hu-HU" dirty="0" smtClean="0">
                <a:latin typeface="+mn-lt"/>
              </a:rPr>
              <a:t> </a:t>
            </a:r>
            <a:r>
              <a:rPr lang="hu-HU" dirty="0" err="1" smtClean="0">
                <a:latin typeface="+mn-lt"/>
              </a:rPr>
              <a:t>case</a:t>
            </a:r>
            <a:r>
              <a:rPr lang="hu-HU" dirty="0" smtClean="0">
                <a:latin typeface="+mn-lt"/>
              </a:rPr>
              <a:t>: </a:t>
            </a:r>
            <a:r>
              <a:rPr lang="hu-HU" dirty="0" err="1" smtClean="0">
                <a:latin typeface="+mn-lt"/>
              </a:rPr>
              <a:t>same</a:t>
            </a:r>
            <a:r>
              <a:rPr lang="hu-HU" dirty="0" smtClean="0">
                <a:latin typeface="+mn-lt"/>
              </a:rPr>
              <a:t> </a:t>
            </a:r>
            <a:r>
              <a:rPr lang="hu-HU" dirty="0" err="1" smtClean="0">
                <a:latin typeface="+mn-lt"/>
              </a:rPr>
              <a:t>colours</a:t>
            </a:r>
            <a:r>
              <a:rPr lang="hu-HU" dirty="0" smtClean="0">
                <a:latin typeface="+mn-lt"/>
              </a:rPr>
              <a:t> </a:t>
            </a:r>
            <a:r>
              <a:rPr lang="hu-HU" dirty="0" err="1" smtClean="0">
                <a:latin typeface="+mn-lt"/>
              </a:rPr>
              <a:t>in</a:t>
            </a:r>
            <a:r>
              <a:rPr lang="hu-HU" dirty="0" smtClean="0">
                <a:latin typeface="+mn-lt"/>
              </a:rPr>
              <a:t> </a:t>
            </a:r>
            <a:r>
              <a:rPr lang="hu-HU" dirty="0" err="1" smtClean="0">
                <a:latin typeface="+mn-lt"/>
              </a:rPr>
              <a:t>different</a:t>
            </a:r>
            <a:r>
              <a:rPr lang="hu-HU" dirty="0" smtClean="0">
                <a:latin typeface="+mn-lt"/>
              </a:rPr>
              <a:t> </a:t>
            </a:r>
            <a:r>
              <a:rPr lang="hu-HU" dirty="0" err="1" smtClean="0">
                <a:latin typeface="+mn-lt"/>
              </a:rPr>
              <a:t>combination</a:t>
            </a:r>
            <a:endParaRPr lang="hu-HU" dirty="0">
              <a:latin typeface="+mn-lt"/>
            </a:endParaRPr>
          </a:p>
        </p:txBody>
      </p:sp>
      <p:sp>
        <p:nvSpPr>
          <p:cNvPr id="5123" name="Szövegdoboz 2"/>
          <p:cNvSpPr txBox="1">
            <a:spLocks noChangeArrowheads="1"/>
          </p:cNvSpPr>
          <p:nvPr/>
        </p:nvSpPr>
        <p:spPr bwMode="auto">
          <a:xfrm>
            <a:off x="808038" y="685800"/>
            <a:ext cx="7345362" cy="461963"/>
          </a:xfrm>
          <a:prstGeom prst="rect">
            <a:avLst/>
          </a:prstGeom>
          <a:noFill/>
          <a:ln w="9525">
            <a:noFill/>
            <a:miter lim="800000"/>
            <a:headEnd/>
            <a:tailEnd/>
          </a:ln>
        </p:spPr>
        <p:txBody>
          <a:bodyPr>
            <a:spAutoFit/>
          </a:bodyPr>
          <a:lstStyle/>
          <a:p>
            <a:r>
              <a:rPr lang="hu-HU" b="1" cap="all" dirty="0" err="1" smtClean="0">
                <a:latin typeface="Arial" charset="0"/>
                <a:cs typeface="Arial" charset="0"/>
              </a:rPr>
              <a:t>Equipment</a:t>
            </a:r>
            <a:r>
              <a:rPr lang="hu-HU" b="1" cap="all" dirty="0" smtClean="0">
                <a:latin typeface="Arial" charset="0"/>
                <a:cs typeface="Arial" charset="0"/>
              </a:rPr>
              <a:t> of Libero</a:t>
            </a:r>
            <a:endParaRPr lang="hu-HU" b="1" cap="all" dirty="0">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2"/>
    </p:custDataLst>
    <p:controls>
      <p:control spid="25603" name="scef923e57e94adf93fd08185e61e75a" r:id="rId3" imgW="10009524" imgH="5624108"/>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879475" y="1260476"/>
            <a:ext cx="9217372" cy="3416320"/>
          </a:xfrm>
          <a:prstGeom prst="rect">
            <a:avLst/>
          </a:prstGeom>
          <a:noFill/>
          <a:ln w="9525">
            <a:noFill/>
            <a:miter lim="800000"/>
            <a:headEnd/>
            <a:tailEnd/>
          </a:ln>
        </p:spPr>
        <p:txBody>
          <a:bodyPr wrap="square">
            <a:spAutoFit/>
          </a:bodyPr>
          <a:lstStyle/>
          <a:p>
            <a:pPr>
              <a:lnSpc>
                <a:spcPct val="150000"/>
              </a:lnSpc>
              <a:defRPr/>
            </a:pPr>
            <a:r>
              <a:rPr lang="hu-HU" u="sng" dirty="0" err="1" smtClean="0">
                <a:latin typeface="+mn-lt"/>
              </a:rPr>
              <a:t>Principle</a:t>
            </a:r>
            <a:r>
              <a:rPr lang="hu-HU" dirty="0" smtClean="0">
                <a:latin typeface="+mn-lt"/>
              </a:rPr>
              <a:t>:</a:t>
            </a:r>
            <a:r>
              <a:rPr lang="en-US" dirty="0" smtClean="0">
                <a:latin typeface="+mn-lt"/>
              </a:rPr>
              <a:t> </a:t>
            </a:r>
            <a:endParaRPr lang="hu-HU" dirty="0" smtClean="0">
              <a:latin typeface="+mn-lt"/>
            </a:endParaRPr>
          </a:p>
          <a:p>
            <a:pPr>
              <a:lnSpc>
                <a:spcPct val="150000"/>
              </a:lnSpc>
              <a:buFont typeface="Arial" pitchFamily="34" charset="0"/>
              <a:buChar char="•"/>
              <a:defRPr/>
            </a:pPr>
            <a:r>
              <a:rPr lang="hu-HU" dirty="0">
                <a:latin typeface="+mn-lt"/>
              </a:rPr>
              <a:t> </a:t>
            </a:r>
            <a:r>
              <a:rPr lang="hu-HU" dirty="0" err="1" smtClean="0">
                <a:latin typeface="+mn-lt"/>
              </a:rPr>
              <a:t>the</a:t>
            </a:r>
            <a:r>
              <a:rPr lang="hu-HU" dirty="0" smtClean="0">
                <a:latin typeface="+mn-lt"/>
              </a:rPr>
              <a:t> </a:t>
            </a:r>
            <a:r>
              <a:rPr lang="hu-HU" dirty="0" err="1" smtClean="0">
                <a:latin typeface="+mn-lt"/>
              </a:rPr>
              <a:t>new</a:t>
            </a:r>
            <a:r>
              <a:rPr lang="hu-HU" dirty="0" smtClean="0">
                <a:latin typeface="+mn-lt"/>
              </a:rPr>
              <a:t> </a:t>
            </a:r>
            <a:r>
              <a:rPr lang="en-US" dirty="0" smtClean="0">
                <a:latin typeface="+mn-lt"/>
              </a:rPr>
              <a:t>Libero </a:t>
            </a:r>
            <a:r>
              <a:rPr lang="en-US" dirty="0">
                <a:latin typeface="+mn-lt"/>
              </a:rPr>
              <a:t>keeps his/her original number</a:t>
            </a:r>
            <a:endParaRPr lang="hu-HU" dirty="0" smtClean="0">
              <a:latin typeface="+mn-lt"/>
            </a:endParaRPr>
          </a:p>
          <a:p>
            <a:pPr>
              <a:lnSpc>
                <a:spcPct val="150000"/>
              </a:lnSpc>
              <a:buFont typeface="Arial" pitchFamily="34" charset="0"/>
              <a:buChar char="•"/>
              <a:defRPr/>
            </a:pPr>
            <a:r>
              <a:rPr lang="hu-HU" dirty="0">
                <a:latin typeface="+mn-lt"/>
              </a:rPr>
              <a:t> </a:t>
            </a:r>
            <a:r>
              <a:rPr lang="hu-HU" dirty="0" smtClean="0">
                <a:latin typeface="+mn-lt"/>
              </a:rPr>
              <a:t>a </a:t>
            </a:r>
            <a:r>
              <a:rPr lang="hu-HU" dirty="0" err="1" smtClean="0">
                <a:latin typeface="+mn-lt"/>
              </a:rPr>
              <a:t>special</a:t>
            </a:r>
            <a:r>
              <a:rPr lang="hu-HU" dirty="0" smtClean="0">
                <a:latin typeface="+mn-lt"/>
              </a:rPr>
              <a:t> </a:t>
            </a:r>
            <a:r>
              <a:rPr lang="hu-HU" dirty="0" err="1">
                <a:latin typeface="+mn-lt"/>
              </a:rPr>
              <a:t>jacket</a:t>
            </a:r>
            <a:r>
              <a:rPr lang="hu-HU" dirty="0">
                <a:latin typeface="+mn-lt"/>
              </a:rPr>
              <a:t> </a:t>
            </a:r>
            <a:r>
              <a:rPr lang="hu-HU" dirty="0" err="1">
                <a:latin typeface="+mn-lt"/>
              </a:rPr>
              <a:t>or</a:t>
            </a:r>
            <a:r>
              <a:rPr lang="hu-HU" dirty="0">
                <a:latin typeface="+mn-lt"/>
              </a:rPr>
              <a:t> </a:t>
            </a:r>
            <a:r>
              <a:rPr lang="hu-HU" dirty="0" err="1">
                <a:latin typeface="+mn-lt"/>
              </a:rPr>
              <a:t>bib</a:t>
            </a:r>
            <a:r>
              <a:rPr lang="hu-HU" dirty="0">
                <a:latin typeface="+mn-lt"/>
              </a:rPr>
              <a:t> </a:t>
            </a:r>
            <a:r>
              <a:rPr lang="hu-HU" dirty="0" err="1" smtClean="0">
                <a:latin typeface="+mn-lt"/>
              </a:rPr>
              <a:t>to</a:t>
            </a:r>
            <a:r>
              <a:rPr lang="hu-HU" dirty="0" smtClean="0">
                <a:latin typeface="+mn-lt"/>
              </a:rPr>
              <a:t> be </a:t>
            </a:r>
            <a:r>
              <a:rPr lang="hu-HU" dirty="0" err="1" smtClean="0">
                <a:latin typeface="+mn-lt"/>
              </a:rPr>
              <a:t>worn</a:t>
            </a:r>
            <a:endParaRPr lang="hu-HU" dirty="0" smtClean="0">
              <a:latin typeface="+mn-lt"/>
            </a:endParaRPr>
          </a:p>
          <a:p>
            <a:pPr>
              <a:lnSpc>
                <a:spcPct val="150000"/>
              </a:lnSpc>
              <a:buFont typeface="Arial" pitchFamily="34" charset="0"/>
              <a:buChar char="•"/>
              <a:defRPr/>
            </a:pPr>
            <a:r>
              <a:rPr lang="hu-HU" dirty="0" smtClean="0">
                <a:latin typeface="+mn-lt"/>
              </a:rPr>
              <a:t> </a:t>
            </a:r>
            <a:r>
              <a:rPr lang="hu-HU" dirty="0" err="1" smtClean="0">
                <a:latin typeface="+mn-lt"/>
              </a:rPr>
              <a:t>on</a:t>
            </a:r>
            <a:r>
              <a:rPr lang="hu-HU" dirty="0" smtClean="0">
                <a:latin typeface="+mn-lt"/>
              </a:rPr>
              <a:t> </a:t>
            </a:r>
            <a:r>
              <a:rPr lang="en-US" dirty="0" smtClean="0">
                <a:latin typeface="+mn-lt"/>
              </a:rPr>
              <a:t>top </a:t>
            </a:r>
            <a:r>
              <a:rPr lang="en-US" dirty="0">
                <a:latin typeface="+mn-lt"/>
              </a:rPr>
              <a:t>FIVB level </a:t>
            </a:r>
            <a:r>
              <a:rPr lang="en-US" dirty="0" smtClean="0">
                <a:latin typeface="+mn-lt"/>
              </a:rPr>
              <a:t>match</a:t>
            </a:r>
            <a:r>
              <a:rPr lang="hu-HU" dirty="0" smtClean="0">
                <a:latin typeface="+mn-lt"/>
              </a:rPr>
              <a:t>:</a:t>
            </a:r>
            <a:r>
              <a:rPr lang="en-US" dirty="0" smtClean="0">
                <a:latin typeface="+mn-lt"/>
              </a:rPr>
              <a:t> </a:t>
            </a:r>
            <a:r>
              <a:rPr lang="en-US" dirty="0">
                <a:latin typeface="+mn-lt"/>
              </a:rPr>
              <a:t>the new re-designated Libero should, if possible, wear the same style and </a:t>
            </a:r>
            <a:r>
              <a:rPr lang="en-US" dirty="0" err="1">
                <a:latin typeface="+mn-lt"/>
              </a:rPr>
              <a:t>colour</a:t>
            </a:r>
            <a:r>
              <a:rPr lang="en-US" dirty="0">
                <a:latin typeface="+mn-lt"/>
              </a:rPr>
              <a:t> of jersey as the original Libero</a:t>
            </a:r>
            <a:endParaRPr lang="hu-HU" dirty="0">
              <a:latin typeface="+mn-lt"/>
            </a:endParaRPr>
          </a:p>
        </p:txBody>
      </p:sp>
      <p:sp>
        <p:nvSpPr>
          <p:cNvPr id="5123" name="Szövegdoboz 2"/>
          <p:cNvSpPr txBox="1">
            <a:spLocks noChangeArrowheads="1"/>
          </p:cNvSpPr>
          <p:nvPr/>
        </p:nvSpPr>
        <p:spPr bwMode="auto">
          <a:xfrm>
            <a:off x="808038" y="685800"/>
            <a:ext cx="7345362" cy="461963"/>
          </a:xfrm>
          <a:prstGeom prst="rect">
            <a:avLst/>
          </a:prstGeom>
          <a:noFill/>
          <a:ln w="9525">
            <a:noFill/>
            <a:miter lim="800000"/>
            <a:headEnd/>
            <a:tailEnd/>
          </a:ln>
        </p:spPr>
        <p:txBody>
          <a:bodyPr>
            <a:spAutoFit/>
          </a:bodyPr>
          <a:lstStyle/>
          <a:p>
            <a:r>
              <a:rPr lang="hu-HU" b="1" cap="all" dirty="0" err="1" smtClean="0">
                <a:latin typeface="Arial" charset="0"/>
                <a:cs typeface="Arial" charset="0"/>
              </a:rPr>
              <a:t>Equipment</a:t>
            </a:r>
            <a:r>
              <a:rPr lang="hu-HU" b="1" cap="all" dirty="0" smtClean="0">
                <a:latin typeface="Arial" charset="0"/>
                <a:cs typeface="Arial" charset="0"/>
              </a:rPr>
              <a:t> of a </a:t>
            </a:r>
            <a:r>
              <a:rPr lang="hu-HU" b="1" cap="all" dirty="0" err="1" smtClean="0">
                <a:latin typeface="Arial" charset="0"/>
                <a:cs typeface="Arial" charset="0"/>
              </a:rPr>
              <a:t>re-designated</a:t>
            </a:r>
            <a:r>
              <a:rPr lang="hu-HU" b="1" cap="all" dirty="0" smtClean="0">
                <a:latin typeface="Arial" charset="0"/>
                <a:cs typeface="Arial" charset="0"/>
              </a:rPr>
              <a:t> Libero</a:t>
            </a:r>
            <a:endParaRPr lang="hu-HU" b="1" cap="all" dirty="0">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zövegdoboz 2"/>
          <p:cNvSpPr txBox="1">
            <a:spLocks noChangeArrowheads="1"/>
          </p:cNvSpPr>
          <p:nvPr/>
        </p:nvSpPr>
        <p:spPr bwMode="auto">
          <a:xfrm>
            <a:off x="808038" y="685800"/>
            <a:ext cx="7345362" cy="461665"/>
          </a:xfrm>
          <a:prstGeom prst="rect">
            <a:avLst/>
          </a:prstGeom>
          <a:noFill/>
          <a:ln w="9525">
            <a:noFill/>
            <a:miter lim="800000"/>
            <a:headEnd/>
            <a:tailEnd/>
          </a:ln>
        </p:spPr>
        <p:txBody>
          <a:bodyPr>
            <a:spAutoFit/>
          </a:bodyPr>
          <a:lstStyle/>
          <a:p>
            <a:r>
              <a:rPr lang="hu-HU" b="1" dirty="0" smtClean="0">
                <a:latin typeface="Arial" charset="0"/>
                <a:cs typeface="Arial" charset="0"/>
              </a:rPr>
              <a:t>UNIFORM OF A </a:t>
            </a:r>
            <a:r>
              <a:rPr lang="en-US" b="1" dirty="0" smtClean="0">
                <a:latin typeface="Arial" charset="0"/>
                <a:cs typeface="Arial" charset="0"/>
              </a:rPr>
              <a:t>RE-DESIGNAT</a:t>
            </a:r>
            <a:r>
              <a:rPr lang="hu-HU" b="1" dirty="0" smtClean="0">
                <a:latin typeface="Arial" charset="0"/>
                <a:cs typeface="Arial" charset="0"/>
              </a:rPr>
              <a:t>ED </a:t>
            </a:r>
            <a:r>
              <a:rPr lang="en-US" b="1" dirty="0" smtClean="0">
                <a:latin typeface="Arial" charset="0"/>
                <a:cs typeface="Arial" charset="0"/>
              </a:rPr>
              <a:t>NEW </a:t>
            </a:r>
            <a:r>
              <a:rPr lang="en-US" b="1" dirty="0">
                <a:latin typeface="Arial" charset="0"/>
                <a:cs typeface="Arial" charset="0"/>
              </a:rPr>
              <a:t>LIBERO</a:t>
            </a:r>
            <a:endParaRPr lang="hu-HU" b="1" dirty="0">
              <a:latin typeface="Arial" charset="0"/>
              <a:cs typeface="Arial" charset="0"/>
            </a:endParaRPr>
          </a:p>
        </p:txBody>
      </p:sp>
    </p:spTree>
    <p:custDataLst>
      <p:tags r:id="rId2"/>
    </p:custDataLst>
    <p:controls>
      <p:control spid="1027" name="s7fca96dd7654cd393e87419d2aab7b6" r:id="rId3" imgW="9866667" imgH="5544324"/>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879475" y="1260476"/>
            <a:ext cx="9217372" cy="5632311"/>
          </a:xfrm>
          <a:prstGeom prst="rect">
            <a:avLst/>
          </a:prstGeom>
          <a:noFill/>
          <a:ln w="9525">
            <a:noFill/>
            <a:miter lim="800000"/>
            <a:headEnd/>
            <a:tailEnd/>
          </a:ln>
        </p:spPr>
        <p:txBody>
          <a:bodyPr wrap="square">
            <a:spAutoFit/>
          </a:bodyPr>
          <a:lstStyle/>
          <a:p>
            <a:pPr>
              <a:lnSpc>
                <a:spcPct val="150000"/>
              </a:lnSpc>
              <a:defRPr/>
            </a:pPr>
            <a:r>
              <a:rPr lang="hu-HU" u="sng" dirty="0" err="1" smtClean="0">
                <a:latin typeface="+mn-lt"/>
              </a:rPr>
              <a:t>Actions</a:t>
            </a:r>
            <a:r>
              <a:rPr lang="hu-HU" u="sng" dirty="0" smtClean="0">
                <a:latin typeface="+mn-lt"/>
              </a:rPr>
              <a:t> </a:t>
            </a:r>
            <a:r>
              <a:rPr lang="hu-HU" u="sng" dirty="0" err="1" smtClean="0">
                <a:latin typeface="+mn-lt"/>
              </a:rPr>
              <a:t>not</a:t>
            </a:r>
            <a:r>
              <a:rPr lang="hu-HU" u="sng" dirty="0" smtClean="0">
                <a:latin typeface="+mn-lt"/>
              </a:rPr>
              <a:t> </a:t>
            </a:r>
            <a:r>
              <a:rPr lang="hu-HU" u="sng" dirty="0" err="1" smtClean="0">
                <a:latin typeface="+mn-lt"/>
              </a:rPr>
              <a:t>allowed</a:t>
            </a:r>
            <a:r>
              <a:rPr lang="hu-HU" u="sng" dirty="0" smtClean="0">
                <a:latin typeface="+mn-lt"/>
              </a:rPr>
              <a:t> </a:t>
            </a:r>
            <a:r>
              <a:rPr lang="hu-HU" u="sng" dirty="0" err="1" smtClean="0">
                <a:latin typeface="+mn-lt"/>
              </a:rPr>
              <a:t>for</a:t>
            </a:r>
            <a:r>
              <a:rPr lang="hu-HU" u="sng" dirty="0" smtClean="0">
                <a:latin typeface="+mn-lt"/>
              </a:rPr>
              <a:t> </a:t>
            </a:r>
            <a:r>
              <a:rPr lang="hu-HU" u="sng" dirty="0" err="1" smtClean="0">
                <a:latin typeface="+mn-lt"/>
              </a:rPr>
              <a:t>Libero’s</a:t>
            </a:r>
            <a:r>
              <a:rPr lang="hu-HU" u="sng" dirty="0" smtClean="0">
                <a:latin typeface="+mn-lt"/>
              </a:rPr>
              <a:t> play</a:t>
            </a:r>
            <a:r>
              <a:rPr lang="hu-HU" dirty="0" smtClean="0">
                <a:latin typeface="+mn-lt"/>
              </a:rPr>
              <a:t>:</a:t>
            </a:r>
            <a:r>
              <a:rPr lang="en-US" dirty="0" smtClean="0">
                <a:latin typeface="+mn-lt"/>
              </a:rPr>
              <a:t> </a:t>
            </a:r>
            <a:endParaRPr lang="hu-HU" dirty="0" smtClean="0">
              <a:latin typeface="+mn-lt"/>
            </a:endParaRPr>
          </a:p>
          <a:p>
            <a:pPr>
              <a:lnSpc>
                <a:spcPct val="150000"/>
              </a:lnSpc>
              <a:buFont typeface="Arial" pitchFamily="34" charset="0"/>
              <a:buChar char="•"/>
              <a:defRPr/>
            </a:pPr>
            <a:r>
              <a:rPr lang="hu-HU" dirty="0">
                <a:latin typeface="+mn-lt"/>
              </a:rPr>
              <a:t> </a:t>
            </a:r>
            <a:r>
              <a:rPr lang="en-US" dirty="0" err="1" smtClean="0">
                <a:latin typeface="+mn-lt"/>
              </a:rPr>
              <a:t>serv</a:t>
            </a:r>
            <a:r>
              <a:rPr lang="hu-HU" dirty="0" smtClean="0">
                <a:latin typeface="+mn-lt"/>
              </a:rPr>
              <a:t>ing</a:t>
            </a:r>
          </a:p>
          <a:p>
            <a:pPr marL="171450" indent="-171450">
              <a:lnSpc>
                <a:spcPct val="150000"/>
              </a:lnSpc>
              <a:buFont typeface="Arial" pitchFamily="34" charset="0"/>
              <a:buChar char="•"/>
              <a:defRPr/>
            </a:pPr>
            <a:r>
              <a:rPr lang="en-US" dirty="0" err="1" smtClean="0">
                <a:latin typeface="+mn-lt"/>
              </a:rPr>
              <a:t>complet</a:t>
            </a:r>
            <a:r>
              <a:rPr lang="hu-HU" dirty="0" smtClean="0">
                <a:latin typeface="+mn-lt"/>
              </a:rPr>
              <a:t>ing</a:t>
            </a:r>
            <a:r>
              <a:rPr lang="en-US" dirty="0" smtClean="0">
                <a:latin typeface="+mn-lt"/>
              </a:rPr>
              <a:t> an attack hit from anywhere in the playing area if at the moment of the contact the ball is entirely higher than the top of the net</a:t>
            </a:r>
            <a:endParaRPr lang="hu-HU" dirty="0" smtClean="0">
              <a:latin typeface="+mn-lt"/>
            </a:endParaRPr>
          </a:p>
          <a:p>
            <a:pPr>
              <a:lnSpc>
                <a:spcPct val="150000"/>
              </a:lnSpc>
              <a:buFont typeface="Arial" pitchFamily="34" charset="0"/>
              <a:buChar char="•"/>
              <a:defRPr/>
            </a:pPr>
            <a:r>
              <a:rPr lang="hu-HU" dirty="0" smtClean="0">
                <a:latin typeface="+mn-lt"/>
              </a:rPr>
              <a:t> </a:t>
            </a:r>
            <a:r>
              <a:rPr lang="en-US" dirty="0" smtClean="0">
                <a:latin typeface="+mn-lt"/>
              </a:rPr>
              <a:t>block</a:t>
            </a:r>
            <a:r>
              <a:rPr lang="hu-HU" dirty="0" smtClean="0">
                <a:latin typeface="+mn-lt"/>
              </a:rPr>
              <a:t>ing</a:t>
            </a:r>
            <a:r>
              <a:rPr lang="en-US" dirty="0" smtClean="0">
                <a:latin typeface="+mn-lt"/>
              </a:rPr>
              <a:t> or attempt</a:t>
            </a:r>
            <a:r>
              <a:rPr lang="hu-HU" dirty="0" smtClean="0">
                <a:latin typeface="+mn-lt"/>
              </a:rPr>
              <a:t>ing</a:t>
            </a:r>
            <a:r>
              <a:rPr lang="en-US" dirty="0" smtClean="0">
                <a:latin typeface="+mn-lt"/>
              </a:rPr>
              <a:t> to block</a:t>
            </a:r>
            <a:endParaRPr lang="hu-HU" dirty="0" smtClean="0">
              <a:latin typeface="+mn-lt"/>
            </a:endParaRPr>
          </a:p>
          <a:p>
            <a:pPr marL="180975" indent="-180975">
              <a:lnSpc>
                <a:spcPct val="150000"/>
              </a:lnSpc>
              <a:buFont typeface="Arial" pitchFamily="34" charset="0"/>
              <a:buChar char="•"/>
              <a:defRPr/>
            </a:pPr>
            <a:r>
              <a:rPr lang="en-US" dirty="0" err="1" smtClean="0">
                <a:latin typeface="+mn-lt"/>
              </a:rPr>
              <a:t>complet</a:t>
            </a:r>
            <a:r>
              <a:rPr lang="hu-HU" dirty="0" smtClean="0">
                <a:latin typeface="+mn-lt"/>
              </a:rPr>
              <a:t>ing</a:t>
            </a:r>
            <a:r>
              <a:rPr lang="en-US" dirty="0" smtClean="0">
                <a:latin typeface="+mn-lt"/>
              </a:rPr>
              <a:t> an attack hit</a:t>
            </a:r>
            <a:r>
              <a:rPr lang="hu-HU" dirty="0" smtClean="0">
                <a:latin typeface="+mn-lt"/>
              </a:rPr>
              <a:t>,</a:t>
            </a:r>
            <a:r>
              <a:rPr lang="en-US" dirty="0" smtClean="0">
                <a:latin typeface="+mn-lt"/>
              </a:rPr>
              <a:t> when the ball is entirely higher than the top of the net,  if the ball is coming from an overhand finger pass by a Libero in his/ her front zone. </a:t>
            </a:r>
            <a:endParaRPr lang="hu-HU" dirty="0" smtClean="0">
              <a:latin typeface="+mn-lt"/>
            </a:endParaRPr>
          </a:p>
          <a:p>
            <a:pPr lvl="2">
              <a:lnSpc>
                <a:spcPct val="150000"/>
              </a:lnSpc>
              <a:buFont typeface="Arial" pitchFamily="34" charset="0"/>
              <a:buChar char="•"/>
              <a:defRPr/>
            </a:pPr>
            <a:r>
              <a:rPr lang="hu-HU" i="1" dirty="0" err="1" smtClean="0">
                <a:latin typeface="+mn-lt"/>
              </a:rPr>
              <a:t>Note</a:t>
            </a:r>
            <a:r>
              <a:rPr lang="hu-HU" i="1" dirty="0" smtClean="0">
                <a:latin typeface="+mn-lt"/>
              </a:rPr>
              <a:t>: </a:t>
            </a:r>
            <a:r>
              <a:rPr lang="hu-HU" i="1" dirty="0" err="1" smtClean="0">
                <a:latin typeface="+mn-lt"/>
              </a:rPr>
              <a:t>digging</a:t>
            </a:r>
            <a:r>
              <a:rPr lang="hu-HU" i="1" dirty="0" smtClean="0">
                <a:latin typeface="+mn-lt"/>
              </a:rPr>
              <a:t> </a:t>
            </a:r>
            <a:r>
              <a:rPr lang="hu-HU" i="1" dirty="0" err="1" smtClean="0">
                <a:latin typeface="+mn-lt"/>
              </a:rPr>
              <a:t>action</a:t>
            </a:r>
            <a:r>
              <a:rPr lang="hu-HU" i="1" dirty="0" smtClean="0">
                <a:latin typeface="+mn-lt"/>
              </a:rPr>
              <a:t> </a:t>
            </a:r>
            <a:r>
              <a:rPr lang="hu-HU" i="1" dirty="0" err="1" smtClean="0">
                <a:latin typeface="+mn-lt"/>
              </a:rPr>
              <a:t>by</a:t>
            </a:r>
            <a:r>
              <a:rPr lang="hu-HU" i="1" dirty="0" smtClean="0">
                <a:latin typeface="+mn-lt"/>
              </a:rPr>
              <a:t> Libero</a:t>
            </a:r>
            <a:endParaRPr lang="hu-HU" i="1" dirty="0">
              <a:latin typeface="+mn-lt"/>
            </a:endParaRPr>
          </a:p>
        </p:txBody>
      </p:sp>
      <p:sp>
        <p:nvSpPr>
          <p:cNvPr id="5123" name="Szövegdoboz 2"/>
          <p:cNvSpPr txBox="1">
            <a:spLocks noChangeArrowheads="1"/>
          </p:cNvSpPr>
          <p:nvPr/>
        </p:nvSpPr>
        <p:spPr bwMode="auto">
          <a:xfrm>
            <a:off x="808038" y="685800"/>
            <a:ext cx="7345362" cy="461963"/>
          </a:xfrm>
          <a:prstGeom prst="rect">
            <a:avLst/>
          </a:prstGeom>
          <a:noFill/>
          <a:ln w="9525">
            <a:noFill/>
            <a:miter lim="800000"/>
            <a:headEnd/>
            <a:tailEnd/>
          </a:ln>
        </p:spPr>
        <p:txBody>
          <a:bodyPr>
            <a:spAutoFit/>
          </a:bodyPr>
          <a:lstStyle/>
          <a:p>
            <a:r>
              <a:rPr lang="hu-HU" b="1" cap="all" dirty="0" smtClean="0">
                <a:latin typeface="Arial" charset="0"/>
                <a:cs typeface="Arial" charset="0"/>
              </a:rPr>
              <a:t>ACTIONS INVOLVING THE LIBERO</a:t>
            </a:r>
            <a:endParaRPr lang="hu-HU" b="1" cap="all" dirty="0">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2"/>
          <p:cNvSpPr txBox="1">
            <a:spLocks noChangeArrowheads="1"/>
          </p:cNvSpPr>
          <p:nvPr/>
        </p:nvSpPr>
        <p:spPr bwMode="auto">
          <a:xfrm>
            <a:off x="808038" y="685800"/>
            <a:ext cx="7345362" cy="461665"/>
          </a:xfrm>
          <a:prstGeom prst="rect">
            <a:avLst/>
          </a:prstGeom>
          <a:noFill/>
          <a:ln w="9525">
            <a:noFill/>
            <a:miter lim="800000"/>
            <a:headEnd/>
            <a:tailEnd/>
          </a:ln>
        </p:spPr>
        <p:txBody>
          <a:bodyPr>
            <a:spAutoFit/>
          </a:bodyPr>
          <a:lstStyle/>
          <a:p>
            <a:r>
              <a:rPr lang="hu-HU" b="1" dirty="0" smtClean="0">
                <a:latin typeface="Arial" charset="0"/>
                <a:cs typeface="Arial" charset="0"/>
              </a:rPr>
              <a:t>OVERHAND FINGERS ACTIONS BY </a:t>
            </a:r>
            <a:r>
              <a:rPr lang="en-US" b="1" dirty="0" smtClean="0">
                <a:latin typeface="Arial" charset="0"/>
                <a:cs typeface="Arial" charset="0"/>
              </a:rPr>
              <a:t>LIBERO</a:t>
            </a:r>
            <a:endParaRPr lang="hu-HU" b="1" dirty="0">
              <a:latin typeface="Arial" charset="0"/>
              <a:cs typeface="Arial" charset="0"/>
            </a:endParaRPr>
          </a:p>
        </p:txBody>
      </p:sp>
    </p:spTree>
    <p:custDataLst>
      <p:tags r:id="rId2"/>
    </p:custDataLst>
    <p:controls>
      <p:control spid="49155" name="s57aa9c0cb5e4f36bf0be8f228242e68" r:id="rId3" imgW="7921714" imgH="5942857"/>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p:cNvSpPr txBox="1">
            <a:spLocks noChangeArrowheads="1"/>
          </p:cNvSpPr>
          <p:nvPr/>
        </p:nvSpPr>
        <p:spPr bwMode="auto">
          <a:xfrm>
            <a:off x="808037" y="685800"/>
            <a:ext cx="7560617" cy="830997"/>
          </a:xfrm>
          <a:prstGeom prst="rect">
            <a:avLst/>
          </a:prstGeom>
          <a:noFill/>
          <a:ln w="9525">
            <a:noFill/>
            <a:miter lim="800000"/>
            <a:headEnd/>
            <a:tailEnd/>
          </a:ln>
        </p:spPr>
        <p:txBody>
          <a:bodyPr wrap="square">
            <a:spAutoFit/>
          </a:bodyPr>
          <a:lstStyle/>
          <a:p>
            <a:r>
              <a:rPr lang="hu-HU" b="1" cap="all" dirty="0" smtClean="0">
                <a:latin typeface="Arial" charset="0"/>
                <a:cs typeface="Arial" charset="0"/>
              </a:rPr>
              <a:t>COMPARISON  BETWEEN  SUBSTITUTION  AND  LIBERO REPLACEMENT</a:t>
            </a:r>
            <a:endParaRPr lang="hu-HU" b="1" cap="all" dirty="0">
              <a:latin typeface="Arial" charset="0"/>
              <a:cs typeface="Arial" charset="0"/>
            </a:endParaRPr>
          </a:p>
        </p:txBody>
      </p:sp>
      <p:graphicFrame>
        <p:nvGraphicFramePr>
          <p:cNvPr id="6" name="Táblázat 5"/>
          <p:cNvGraphicFramePr>
            <a:graphicFrameLocks noGrp="1"/>
          </p:cNvGraphicFramePr>
          <p:nvPr/>
        </p:nvGraphicFramePr>
        <p:xfrm>
          <a:off x="951831" y="1981225"/>
          <a:ext cx="8784976" cy="2865120"/>
        </p:xfrm>
        <a:graphic>
          <a:graphicData uri="http://schemas.openxmlformats.org/drawingml/2006/table">
            <a:tbl>
              <a:tblPr firstRow="1" bandRow="1">
                <a:tableStyleId>{5C22544A-7EE6-4342-B048-85BDC9FD1C3A}</a:tableStyleId>
              </a:tblPr>
              <a:tblGrid>
                <a:gridCol w="1944216"/>
                <a:gridCol w="3312368"/>
                <a:gridCol w="3528392"/>
              </a:tblGrid>
              <a:tr h="370840">
                <a:tc>
                  <a:txBody>
                    <a:bodyPr/>
                    <a:lstStyle/>
                    <a:p>
                      <a:pPr algn="ctr"/>
                      <a:r>
                        <a:rPr lang="hu-HU" dirty="0" smtClean="0">
                          <a:solidFill>
                            <a:schemeClr val="tx1"/>
                          </a:solidFill>
                        </a:rPr>
                        <a:t>TOPIC</a:t>
                      </a:r>
                      <a:endParaRPr lang="hu-HU" dirty="0">
                        <a:solidFill>
                          <a:schemeClr val="tx1"/>
                        </a:solidFill>
                      </a:endParaRPr>
                    </a:p>
                  </a:txBody>
                  <a:tcPr>
                    <a:solidFill>
                      <a:schemeClr val="bg1">
                        <a:lumMod val="75000"/>
                      </a:schemeClr>
                    </a:solidFill>
                  </a:tcPr>
                </a:tc>
                <a:tc>
                  <a:txBody>
                    <a:bodyPr/>
                    <a:lstStyle/>
                    <a:p>
                      <a:pPr algn="ctr"/>
                      <a:r>
                        <a:rPr lang="hu-HU" dirty="0" smtClean="0">
                          <a:solidFill>
                            <a:schemeClr val="tx1"/>
                          </a:solidFill>
                        </a:rPr>
                        <a:t>SUBSTITUTION</a:t>
                      </a:r>
                      <a:endParaRPr lang="hu-HU" dirty="0">
                        <a:solidFill>
                          <a:schemeClr val="tx1"/>
                        </a:solidFill>
                      </a:endParaRPr>
                    </a:p>
                  </a:txBody>
                  <a:tcPr>
                    <a:solidFill>
                      <a:schemeClr val="bg1">
                        <a:lumMod val="75000"/>
                      </a:schemeClr>
                    </a:solidFill>
                  </a:tcPr>
                </a:tc>
                <a:tc>
                  <a:txBody>
                    <a:bodyPr/>
                    <a:lstStyle/>
                    <a:p>
                      <a:pPr algn="ctr"/>
                      <a:r>
                        <a:rPr lang="hu-HU" dirty="0" smtClean="0">
                          <a:solidFill>
                            <a:schemeClr val="tx1"/>
                          </a:solidFill>
                        </a:rPr>
                        <a:t>LIBERO REPLACEMENT</a:t>
                      </a:r>
                      <a:endParaRPr lang="hu-HU" dirty="0">
                        <a:solidFill>
                          <a:schemeClr val="tx1"/>
                        </a:solidFill>
                      </a:endParaRPr>
                    </a:p>
                  </a:txBody>
                  <a:tcPr>
                    <a:solidFill>
                      <a:schemeClr val="bg1">
                        <a:lumMod val="75000"/>
                      </a:schemeClr>
                    </a:solidFill>
                  </a:tcPr>
                </a:tc>
              </a:tr>
              <a:tr h="370840">
                <a:tc>
                  <a:txBody>
                    <a:bodyPr/>
                    <a:lstStyle/>
                    <a:p>
                      <a:r>
                        <a:rPr lang="hu-HU" baseline="0" dirty="0" err="1" smtClean="0">
                          <a:solidFill>
                            <a:schemeClr val="tx1"/>
                          </a:solidFill>
                        </a:rPr>
                        <a:t>number</a:t>
                      </a:r>
                      <a:endParaRPr lang="hu-HU" baseline="0" dirty="0">
                        <a:solidFill>
                          <a:schemeClr val="tx1"/>
                        </a:solidFill>
                      </a:endParaRPr>
                    </a:p>
                  </a:txBody>
                  <a:tcPr anchor="ctr">
                    <a:solidFill>
                      <a:schemeClr val="bg1">
                        <a:lumMod val="75000"/>
                      </a:schemeClr>
                    </a:solidFill>
                  </a:tcPr>
                </a:tc>
                <a:tc>
                  <a:txBody>
                    <a:bodyPr/>
                    <a:lstStyle/>
                    <a:p>
                      <a:r>
                        <a:rPr lang="hu-HU" dirty="0" smtClean="0">
                          <a:solidFill>
                            <a:schemeClr val="tx1"/>
                          </a:solidFill>
                        </a:rPr>
                        <a:t>limited (6/</a:t>
                      </a:r>
                      <a:r>
                        <a:rPr lang="hu-HU" dirty="0" err="1" smtClean="0">
                          <a:solidFill>
                            <a:schemeClr val="tx1"/>
                          </a:solidFill>
                        </a:rPr>
                        <a:t>set</a:t>
                      </a:r>
                      <a:r>
                        <a:rPr lang="hu-HU" smtClean="0">
                          <a:solidFill>
                            <a:schemeClr val="tx1"/>
                          </a:solidFill>
                        </a:rPr>
                        <a:t>/team)</a:t>
                      </a:r>
                      <a:endParaRPr lang="hu-HU" dirty="0">
                        <a:solidFill>
                          <a:schemeClr val="tx1"/>
                        </a:solidFill>
                      </a:endParaRPr>
                    </a:p>
                  </a:txBody>
                  <a:tcPr>
                    <a:solidFill>
                      <a:schemeClr val="bg1">
                        <a:lumMod val="75000"/>
                      </a:schemeClr>
                    </a:solidFill>
                  </a:tcPr>
                </a:tc>
                <a:tc>
                  <a:txBody>
                    <a:bodyPr/>
                    <a:lstStyle/>
                    <a:p>
                      <a:r>
                        <a:rPr lang="hu-HU" dirty="0" err="1" smtClean="0">
                          <a:solidFill>
                            <a:schemeClr val="tx1"/>
                          </a:solidFill>
                        </a:rPr>
                        <a:t>unlimited</a:t>
                      </a:r>
                      <a:endParaRPr lang="hu-HU" dirty="0">
                        <a:solidFill>
                          <a:schemeClr val="tx1"/>
                        </a:solidFill>
                      </a:endParaRPr>
                    </a:p>
                  </a:txBody>
                  <a:tcPr>
                    <a:solidFill>
                      <a:schemeClr val="bg1">
                        <a:lumMod val="75000"/>
                      </a:schemeClr>
                    </a:solidFill>
                  </a:tcPr>
                </a:tc>
              </a:tr>
              <a:tr h="370840">
                <a:tc>
                  <a:txBody>
                    <a:bodyPr/>
                    <a:lstStyle/>
                    <a:p>
                      <a:r>
                        <a:rPr lang="hu-HU" baseline="0" dirty="0" err="1" smtClean="0">
                          <a:solidFill>
                            <a:schemeClr val="tx1"/>
                          </a:solidFill>
                        </a:rPr>
                        <a:t>authorization</a:t>
                      </a:r>
                      <a:endParaRPr lang="hu-HU" baseline="0" dirty="0">
                        <a:solidFill>
                          <a:schemeClr val="tx1"/>
                        </a:solidFill>
                      </a:endParaRPr>
                    </a:p>
                  </a:txBody>
                  <a:tcPr anchor="ctr">
                    <a:solidFill>
                      <a:schemeClr val="bg1">
                        <a:lumMod val="75000"/>
                      </a:schemeClr>
                    </a:solidFill>
                  </a:tcPr>
                </a:tc>
                <a:tc>
                  <a:txBody>
                    <a:bodyPr/>
                    <a:lstStyle/>
                    <a:p>
                      <a:r>
                        <a:rPr lang="hu-HU" dirty="0" err="1" smtClean="0">
                          <a:solidFill>
                            <a:schemeClr val="tx1"/>
                          </a:solidFill>
                        </a:rPr>
                        <a:t>by</a:t>
                      </a:r>
                      <a:r>
                        <a:rPr lang="hu-HU" dirty="0" smtClean="0">
                          <a:solidFill>
                            <a:schemeClr val="tx1"/>
                          </a:solidFill>
                        </a:rPr>
                        <a:t> 2nd </a:t>
                      </a:r>
                      <a:r>
                        <a:rPr lang="hu-HU" dirty="0" err="1" smtClean="0">
                          <a:solidFill>
                            <a:schemeClr val="tx1"/>
                          </a:solidFill>
                        </a:rPr>
                        <a:t>referee</a:t>
                      </a:r>
                      <a:endParaRPr lang="hu-HU" dirty="0">
                        <a:solidFill>
                          <a:schemeClr val="tx1"/>
                        </a:solidFill>
                      </a:endParaRPr>
                    </a:p>
                  </a:txBody>
                  <a:tcPr>
                    <a:solidFill>
                      <a:schemeClr val="bg1">
                        <a:lumMod val="75000"/>
                      </a:schemeClr>
                    </a:solidFill>
                  </a:tcPr>
                </a:tc>
                <a:tc>
                  <a:txBody>
                    <a:bodyPr/>
                    <a:lstStyle/>
                    <a:p>
                      <a:r>
                        <a:rPr lang="hu-HU" dirty="0" err="1" smtClean="0">
                          <a:solidFill>
                            <a:schemeClr val="tx1"/>
                          </a:solidFill>
                        </a:rPr>
                        <a:t>without</a:t>
                      </a:r>
                      <a:endParaRPr lang="hu-HU" dirty="0">
                        <a:solidFill>
                          <a:schemeClr val="tx1"/>
                        </a:solidFill>
                      </a:endParaRPr>
                    </a:p>
                  </a:txBody>
                  <a:tcPr>
                    <a:solidFill>
                      <a:schemeClr val="bg1">
                        <a:lumMod val="75000"/>
                      </a:schemeClr>
                    </a:solidFill>
                  </a:tcPr>
                </a:tc>
              </a:tr>
              <a:tr h="370840">
                <a:tc>
                  <a:txBody>
                    <a:bodyPr/>
                    <a:lstStyle/>
                    <a:p>
                      <a:r>
                        <a:rPr lang="hu-HU" dirty="0" err="1" smtClean="0">
                          <a:solidFill>
                            <a:schemeClr val="tx1"/>
                          </a:solidFill>
                        </a:rPr>
                        <a:t>procedure</a:t>
                      </a:r>
                      <a:endParaRPr lang="hu-HU" dirty="0">
                        <a:solidFill>
                          <a:schemeClr val="tx1"/>
                        </a:solidFill>
                      </a:endParaRPr>
                    </a:p>
                  </a:txBody>
                  <a:tcPr anchor="ctr">
                    <a:solidFill>
                      <a:schemeClr val="bg1">
                        <a:lumMod val="75000"/>
                      </a:schemeClr>
                    </a:solidFill>
                  </a:tcPr>
                </a:tc>
                <a:tc>
                  <a:txBody>
                    <a:bodyPr/>
                    <a:lstStyle/>
                    <a:p>
                      <a:r>
                        <a:rPr lang="hu-HU" dirty="0" err="1" smtClean="0">
                          <a:solidFill>
                            <a:schemeClr val="tx1"/>
                          </a:solidFill>
                        </a:rPr>
                        <a:t>to</a:t>
                      </a:r>
                      <a:r>
                        <a:rPr lang="hu-HU" dirty="0" smtClean="0">
                          <a:solidFill>
                            <a:schemeClr val="tx1"/>
                          </a:solidFill>
                        </a:rPr>
                        <a:t> be </a:t>
                      </a:r>
                      <a:r>
                        <a:rPr lang="hu-HU" dirty="0" err="1" smtClean="0">
                          <a:solidFill>
                            <a:schemeClr val="tx1"/>
                          </a:solidFill>
                        </a:rPr>
                        <a:t>requested</a:t>
                      </a:r>
                      <a:endParaRPr lang="hu-HU" dirty="0">
                        <a:solidFill>
                          <a:schemeClr val="tx1"/>
                        </a:solidFill>
                      </a:endParaRPr>
                    </a:p>
                  </a:txBody>
                  <a:tcPr>
                    <a:solidFill>
                      <a:schemeClr val="bg1">
                        <a:lumMod val="75000"/>
                      </a:schemeClr>
                    </a:solidFill>
                  </a:tcPr>
                </a:tc>
                <a:tc>
                  <a:txBody>
                    <a:bodyPr/>
                    <a:lstStyle/>
                    <a:p>
                      <a:r>
                        <a:rPr lang="hu-HU" dirty="0" err="1" smtClean="0">
                          <a:solidFill>
                            <a:schemeClr val="tx1"/>
                          </a:solidFill>
                        </a:rPr>
                        <a:t>automatic</a:t>
                      </a:r>
                      <a:endParaRPr lang="hu-HU" dirty="0">
                        <a:solidFill>
                          <a:schemeClr val="tx1"/>
                        </a:solidFill>
                      </a:endParaRPr>
                    </a:p>
                  </a:txBody>
                  <a:tcPr>
                    <a:solidFill>
                      <a:schemeClr val="bg1">
                        <a:lumMod val="75000"/>
                      </a:schemeClr>
                    </a:solidFill>
                  </a:tcPr>
                </a:tc>
              </a:tr>
              <a:tr h="370840">
                <a:tc>
                  <a:txBody>
                    <a:bodyPr/>
                    <a:lstStyle/>
                    <a:p>
                      <a:r>
                        <a:rPr lang="hu-HU" dirty="0" err="1" smtClean="0">
                          <a:solidFill>
                            <a:schemeClr val="tx1"/>
                          </a:solidFill>
                        </a:rPr>
                        <a:t>where</a:t>
                      </a:r>
                      <a:r>
                        <a:rPr lang="hu-HU" dirty="0" smtClean="0">
                          <a:solidFill>
                            <a:schemeClr val="tx1"/>
                          </a:solidFill>
                        </a:rPr>
                        <a:t> </a:t>
                      </a:r>
                      <a:r>
                        <a:rPr lang="hu-HU" dirty="0" err="1" smtClean="0">
                          <a:solidFill>
                            <a:schemeClr val="tx1"/>
                          </a:solidFill>
                        </a:rPr>
                        <a:t>to</a:t>
                      </a:r>
                      <a:r>
                        <a:rPr lang="hu-HU" dirty="0" smtClean="0">
                          <a:solidFill>
                            <a:schemeClr val="tx1"/>
                          </a:solidFill>
                        </a:rPr>
                        <a:t> </a:t>
                      </a:r>
                      <a:r>
                        <a:rPr lang="hu-HU" dirty="0" err="1" smtClean="0">
                          <a:solidFill>
                            <a:schemeClr val="tx1"/>
                          </a:solidFill>
                        </a:rPr>
                        <a:t>apply</a:t>
                      </a:r>
                      <a:endParaRPr lang="hu-HU" dirty="0">
                        <a:solidFill>
                          <a:schemeClr val="tx1"/>
                        </a:solidFill>
                      </a:endParaRPr>
                    </a:p>
                  </a:txBody>
                  <a:tcPr anchor="ctr">
                    <a:solidFill>
                      <a:schemeClr val="bg1">
                        <a:lumMod val="75000"/>
                      </a:schemeClr>
                    </a:solidFill>
                  </a:tcPr>
                </a:tc>
                <a:tc>
                  <a:txBody>
                    <a:bodyPr/>
                    <a:lstStyle/>
                    <a:p>
                      <a:r>
                        <a:rPr lang="hu-HU" dirty="0" err="1" smtClean="0">
                          <a:solidFill>
                            <a:schemeClr val="tx1"/>
                          </a:solidFill>
                        </a:rPr>
                        <a:t>substitution</a:t>
                      </a:r>
                      <a:r>
                        <a:rPr lang="hu-HU" dirty="0" smtClean="0">
                          <a:solidFill>
                            <a:schemeClr val="tx1"/>
                          </a:solidFill>
                        </a:rPr>
                        <a:t> </a:t>
                      </a:r>
                      <a:r>
                        <a:rPr lang="hu-HU" dirty="0" err="1" smtClean="0">
                          <a:solidFill>
                            <a:schemeClr val="tx1"/>
                          </a:solidFill>
                        </a:rPr>
                        <a:t>zone</a:t>
                      </a:r>
                      <a:endParaRPr lang="hu-HU" dirty="0">
                        <a:solidFill>
                          <a:schemeClr val="tx1"/>
                        </a:solidFill>
                      </a:endParaRPr>
                    </a:p>
                  </a:txBody>
                  <a:tcPr>
                    <a:solidFill>
                      <a:schemeClr val="bg1">
                        <a:lumMod val="75000"/>
                      </a:schemeClr>
                    </a:solidFill>
                  </a:tcPr>
                </a:tc>
                <a:tc>
                  <a:txBody>
                    <a:bodyPr/>
                    <a:lstStyle/>
                    <a:p>
                      <a:r>
                        <a:rPr lang="hu-HU" dirty="0" err="1" smtClean="0">
                          <a:solidFill>
                            <a:schemeClr val="tx1"/>
                          </a:solidFill>
                        </a:rPr>
                        <a:t>libero</a:t>
                      </a:r>
                      <a:r>
                        <a:rPr lang="hu-HU" dirty="0" smtClean="0">
                          <a:solidFill>
                            <a:schemeClr val="tx1"/>
                          </a:solidFill>
                        </a:rPr>
                        <a:t> </a:t>
                      </a:r>
                      <a:r>
                        <a:rPr lang="hu-HU" dirty="0" err="1" smtClean="0">
                          <a:solidFill>
                            <a:schemeClr val="tx1"/>
                          </a:solidFill>
                        </a:rPr>
                        <a:t>replacement</a:t>
                      </a:r>
                      <a:r>
                        <a:rPr lang="hu-HU" baseline="0" dirty="0" smtClean="0">
                          <a:solidFill>
                            <a:schemeClr val="tx1"/>
                          </a:solidFill>
                        </a:rPr>
                        <a:t> </a:t>
                      </a:r>
                      <a:r>
                        <a:rPr lang="hu-HU" baseline="0" dirty="0" err="1" smtClean="0">
                          <a:solidFill>
                            <a:schemeClr val="tx1"/>
                          </a:solidFill>
                        </a:rPr>
                        <a:t>zone</a:t>
                      </a:r>
                      <a:endParaRPr lang="hu-HU" dirty="0">
                        <a:solidFill>
                          <a:schemeClr val="tx1"/>
                        </a:solidFill>
                      </a:endParaRPr>
                    </a:p>
                  </a:txBody>
                  <a:tcPr>
                    <a:solidFill>
                      <a:schemeClr val="bg1">
                        <a:lumMod val="75000"/>
                      </a:schemeClr>
                    </a:solidFill>
                  </a:tcPr>
                </a:tc>
              </a:tr>
              <a:tr h="370840">
                <a:tc>
                  <a:txBody>
                    <a:bodyPr/>
                    <a:lstStyle/>
                    <a:p>
                      <a:r>
                        <a:rPr lang="hu-HU" dirty="0" err="1" smtClean="0">
                          <a:solidFill>
                            <a:schemeClr val="tx1"/>
                          </a:solidFill>
                        </a:rPr>
                        <a:t>when</a:t>
                      </a:r>
                      <a:r>
                        <a:rPr lang="hu-HU" dirty="0" smtClean="0">
                          <a:solidFill>
                            <a:schemeClr val="tx1"/>
                          </a:solidFill>
                        </a:rPr>
                        <a:t> </a:t>
                      </a:r>
                      <a:r>
                        <a:rPr lang="hu-HU" dirty="0" err="1" smtClean="0">
                          <a:solidFill>
                            <a:schemeClr val="tx1"/>
                          </a:solidFill>
                        </a:rPr>
                        <a:t>to</a:t>
                      </a:r>
                      <a:r>
                        <a:rPr lang="hu-HU" dirty="0" smtClean="0">
                          <a:solidFill>
                            <a:schemeClr val="tx1"/>
                          </a:solidFill>
                        </a:rPr>
                        <a:t> </a:t>
                      </a:r>
                      <a:r>
                        <a:rPr lang="hu-HU" dirty="0" err="1" smtClean="0">
                          <a:solidFill>
                            <a:schemeClr val="tx1"/>
                          </a:solidFill>
                        </a:rPr>
                        <a:t>apply</a:t>
                      </a:r>
                      <a:endParaRPr lang="hu-HU" dirty="0">
                        <a:solidFill>
                          <a:schemeClr val="tx1"/>
                        </a:solidFill>
                      </a:endParaRPr>
                    </a:p>
                  </a:txBody>
                  <a:tcPr anchor="ctr">
                    <a:solidFill>
                      <a:schemeClr val="bg1">
                        <a:lumMod val="75000"/>
                      </a:schemeClr>
                    </a:solidFill>
                  </a:tcPr>
                </a:tc>
                <a:tc>
                  <a:txBody>
                    <a:bodyPr/>
                    <a:lstStyle/>
                    <a:p>
                      <a:r>
                        <a:rPr lang="hu-HU" dirty="0" smtClean="0">
                          <a:solidFill>
                            <a:schemeClr val="tx1"/>
                          </a:solidFill>
                        </a:rPr>
                        <a:t>ball is out of play, </a:t>
                      </a:r>
                      <a:r>
                        <a:rPr lang="hu-HU" dirty="0" err="1" smtClean="0">
                          <a:solidFill>
                            <a:schemeClr val="tx1"/>
                          </a:solidFill>
                        </a:rPr>
                        <a:t>before</a:t>
                      </a:r>
                      <a:r>
                        <a:rPr lang="hu-HU" dirty="0" smtClean="0">
                          <a:solidFill>
                            <a:schemeClr val="tx1"/>
                          </a:solidFill>
                        </a:rPr>
                        <a:t> </a:t>
                      </a:r>
                      <a:r>
                        <a:rPr lang="hu-HU" dirty="0" err="1" smtClean="0">
                          <a:solidFill>
                            <a:schemeClr val="tx1"/>
                          </a:solidFill>
                        </a:rPr>
                        <a:t>whistle</a:t>
                      </a:r>
                      <a:r>
                        <a:rPr lang="hu-HU" baseline="0" dirty="0" smtClean="0">
                          <a:solidFill>
                            <a:schemeClr val="tx1"/>
                          </a:solidFill>
                        </a:rPr>
                        <a:t> </a:t>
                      </a:r>
                      <a:r>
                        <a:rPr lang="hu-HU" baseline="0" dirty="0" err="1" smtClean="0">
                          <a:solidFill>
                            <a:schemeClr val="tx1"/>
                          </a:solidFill>
                        </a:rPr>
                        <a:t>for</a:t>
                      </a:r>
                      <a:r>
                        <a:rPr lang="hu-HU" baseline="0" dirty="0" smtClean="0">
                          <a:solidFill>
                            <a:schemeClr val="tx1"/>
                          </a:solidFill>
                        </a:rPr>
                        <a:t> </a:t>
                      </a:r>
                      <a:r>
                        <a:rPr lang="hu-HU" baseline="0" dirty="0" err="1" smtClean="0">
                          <a:solidFill>
                            <a:schemeClr val="tx1"/>
                          </a:solidFill>
                        </a:rPr>
                        <a:t>next</a:t>
                      </a:r>
                      <a:r>
                        <a:rPr lang="hu-HU" baseline="0" dirty="0" smtClean="0">
                          <a:solidFill>
                            <a:schemeClr val="tx1"/>
                          </a:solidFill>
                        </a:rPr>
                        <a:t> service</a:t>
                      </a:r>
                      <a:endParaRPr lang="hu-HU" dirty="0">
                        <a:solidFill>
                          <a:schemeClr val="tx1"/>
                        </a:solidFill>
                      </a:endParaRPr>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solidFill>
                            <a:schemeClr val="tx1"/>
                          </a:solidFill>
                        </a:rPr>
                        <a:t>ball is out of play, </a:t>
                      </a:r>
                      <a:r>
                        <a:rPr lang="hu-HU" dirty="0" err="1" smtClean="0">
                          <a:solidFill>
                            <a:schemeClr val="tx1"/>
                          </a:solidFill>
                        </a:rPr>
                        <a:t>before</a:t>
                      </a:r>
                      <a:r>
                        <a:rPr lang="hu-HU" dirty="0" smtClean="0">
                          <a:solidFill>
                            <a:schemeClr val="tx1"/>
                          </a:solidFill>
                        </a:rPr>
                        <a:t> </a:t>
                      </a:r>
                      <a:r>
                        <a:rPr lang="hu-HU" dirty="0" err="1" smtClean="0">
                          <a:solidFill>
                            <a:schemeClr val="tx1"/>
                          </a:solidFill>
                        </a:rPr>
                        <a:t>whistle</a:t>
                      </a:r>
                      <a:r>
                        <a:rPr lang="hu-HU" baseline="0" dirty="0" smtClean="0">
                          <a:solidFill>
                            <a:schemeClr val="tx1"/>
                          </a:solidFill>
                        </a:rPr>
                        <a:t> </a:t>
                      </a:r>
                      <a:r>
                        <a:rPr lang="hu-HU" baseline="0" dirty="0" err="1" smtClean="0">
                          <a:solidFill>
                            <a:schemeClr val="tx1"/>
                          </a:solidFill>
                        </a:rPr>
                        <a:t>for</a:t>
                      </a:r>
                      <a:r>
                        <a:rPr lang="hu-HU" baseline="0" dirty="0" smtClean="0">
                          <a:solidFill>
                            <a:schemeClr val="tx1"/>
                          </a:solidFill>
                        </a:rPr>
                        <a:t> </a:t>
                      </a:r>
                      <a:r>
                        <a:rPr lang="hu-HU" baseline="0" dirty="0" err="1" smtClean="0">
                          <a:solidFill>
                            <a:schemeClr val="tx1"/>
                          </a:solidFill>
                        </a:rPr>
                        <a:t>next</a:t>
                      </a:r>
                      <a:r>
                        <a:rPr lang="hu-HU" baseline="0" dirty="0" smtClean="0">
                          <a:solidFill>
                            <a:schemeClr val="tx1"/>
                          </a:solidFill>
                        </a:rPr>
                        <a:t> service</a:t>
                      </a:r>
                      <a:endParaRPr lang="hu-HU" dirty="0">
                        <a:solidFill>
                          <a:schemeClr val="tx1"/>
                        </a:solidFill>
                      </a:endParaRPr>
                    </a:p>
                  </a:txBody>
                  <a:tcPr>
                    <a:solidFill>
                      <a:schemeClr val="bg1">
                        <a:lumMod val="75000"/>
                      </a:schemeClr>
                    </a:solidFill>
                  </a:tcPr>
                </a:tc>
              </a:tr>
              <a:tr h="370840">
                <a:tc>
                  <a:txBody>
                    <a:bodyPr/>
                    <a:lstStyle/>
                    <a:p>
                      <a:r>
                        <a:rPr lang="hu-HU" dirty="0" err="1" smtClean="0">
                          <a:solidFill>
                            <a:schemeClr val="tx1"/>
                          </a:solidFill>
                        </a:rPr>
                        <a:t>administration</a:t>
                      </a:r>
                      <a:endParaRPr lang="hu-HU" dirty="0">
                        <a:solidFill>
                          <a:schemeClr val="tx1"/>
                        </a:solidFill>
                      </a:endParaRPr>
                    </a:p>
                  </a:txBody>
                  <a:tcPr anchor="ctr">
                    <a:solidFill>
                      <a:schemeClr val="bg1">
                        <a:lumMod val="75000"/>
                      </a:schemeClr>
                    </a:solidFill>
                  </a:tcPr>
                </a:tc>
                <a:tc>
                  <a:txBody>
                    <a:bodyPr/>
                    <a:lstStyle/>
                    <a:p>
                      <a:r>
                        <a:rPr lang="hu-HU" dirty="0" err="1" smtClean="0">
                          <a:solidFill>
                            <a:schemeClr val="tx1"/>
                          </a:solidFill>
                        </a:rPr>
                        <a:t>score</a:t>
                      </a:r>
                      <a:r>
                        <a:rPr lang="hu-HU" dirty="0" smtClean="0">
                          <a:solidFill>
                            <a:schemeClr val="tx1"/>
                          </a:solidFill>
                        </a:rPr>
                        <a:t> </a:t>
                      </a:r>
                      <a:r>
                        <a:rPr lang="hu-HU" dirty="0" err="1" smtClean="0">
                          <a:solidFill>
                            <a:schemeClr val="tx1"/>
                          </a:solidFill>
                        </a:rPr>
                        <a:t>sheet</a:t>
                      </a:r>
                      <a:endParaRPr lang="hu-HU" dirty="0">
                        <a:solidFill>
                          <a:schemeClr val="tx1"/>
                        </a:solidFill>
                      </a:endParaRPr>
                    </a:p>
                  </a:txBody>
                  <a:tcPr>
                    <a:solidFill>
                      <a:schemeClr val="bg1">
                        <a:lumMod val="75000"/>
                      </a:schemeClr>
                    </a:solidFill>
                  </a:tcPr>
                </a:tc>
                <a:tc>
                  <a:txBody>
                    <a:bodyPr/>
                    <a:lstStyle/>
                    <a:p>
                      <a:r>
                        <a:rPr lang="hu-HU" dirty="0" err="1" smtClean="0">
                          <a:solidFill>
                            <a:schemeClr val="tx1"/>
                          </a:solidFill>
                        </a:rPr>
                        <a:t>libero</a:t>
                      </a:r>
                      <a:r>
                        <a:rPr lang="hu-HU" dirty="0" smtClean="0">
                          <a:solidFill>
                            <a:schemeClr val="tx1"/>
                          </a:solidFill>
                        </a:rPr>
                        <a:t> </a:t>
                      </a:r>
                      <a:r>
                        <a:rPr lang="hu-HU" dirty="0" err="1" smtClean="0">
                          <a:solidFill>
                            <a:schemeClr val="tx1"/>
                          </a:solidFill>
                        </a:rPr>
                        <a:t>control</a:t>
                      </a:r>
                      <a:r>
                        <a:rPr lang="hu-HU" dirty="0" smtClean="0">
                          <a:solidFill>
                            <a:schemeClr val="tx1"/>
                          </a:solidFill>
                        </a:rPr>
                        <a:t> </a:t>
                      </a:r>
                      <a:r>
                        <a:rPr lang="hu-HU" dirty="0" err="1" smtClean="0">
                          <a:solidFill>
                            <a:schemeClr val="tx1"/>
                          </a:solidFill>
                        </a:rPr>
                        <a:t>sheet</a:t>
                      </a:r>
                      <a:endParaRPr lang="hu-HU" dirty="0">
                        <a:solidFill>
                          <a:schemeClr val="tx1"/>
                        </a:solidFill>
                      </a:endParaRPr>
                    </a:p>
                  </a:txBody>
                  <a:tcPr>
                    <a:solidFill>
                      <a:schemeClr val="bg1">
                        <a:lumMod val="75000"/>
                      </a:schemeClr>
                    </a:solidFill>
                  </a:tcPr>
                </a:tc>
              </a:tr>
            </a:tbl>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80553d98-c690-4512-9e31-a71ffcb75a7c"/>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COUNT" val="11"/>
  <p:tag name="ARTICULATE_USED_PAGE_ORIENTATION" val="1"/>
  <p:tag name="ARTICULATE_USED_PAGE_SIZE" val="7"/>
  <p:tag name="ARTICULATE_PROJECT_OPEN" val="0"/>
  <p:tag name="TAG_BACKING_FORM_KEY" val="1640440-h:\röplabda\mtm 2015\e-learning materials\libero rules general\general libero rules.pptx"/>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AUDIO_ID" val="324"/>
  <p:tag name="ARTICULATE_TITLE_TAG" val="comparison"/>
  <p:tag name="ORIGINAL_AUDIO_FILEPATH" val="H:\röplabda\MTM 2015\e-learning materials\Libero rules general\hangok\Script for general Libero rules 9.m4a"/>
  <p:tag name="ELAPSEDTIME" val="30.652"/>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checking questions"/>
  <p:tag name="ARTICULATE_NAV_LEVEL" val="1"/>
  <p:tag name="ARTICULATE_SLIDE_PRESENTER_GUID" val="db039c80-7eac-4666-8c4c-bd6c155dde89"/>
  <p:tag name="ARTICULATE_SLIDE_PAUSE" val="0"/>
  <p:tag name="ARTICULATE_LOCK_SLIDE" val="0"/>
  <p:tag name="ARTICULATE_HIDE_SLIDE" val="0"/>
  <p:tag name="ARTICULATE_PLAYER_CONTROL_PREVIOUS" val="True"/>
  <p:tag name="ARTICULATE_PLAYER_CONTROL_NEXT" val="True"/>
  <p:tag name="AUDIO_ID" val="325"/>
  <p:tag name="ORIGINAL_AUDIO_FILEPATH" val="K:\röplabda\MTM 2015\e-learning materials\Libero rules general\hangok\Script for general Libero rules 10 questions.m4a"/>
  <p:tag name="ELAPSEDTIME" val="130.192"/>
  <p:tag name="TIMELINE" val="12.7/25.6/39.8/54.7/64.2/81.8/97.0/116.1"/>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UDIO_ID" val="315"/>
  <p:tag name="ORIGINAL_AUDIO_FILEPATH" val="H:\röplabda\MTM 2015\e-learning materials\Libero rules general\hangok\Text Script For MTM 2nd Referee End.m4a"/>
  <p:tag name="ELAPSEDTIME" val="10.052"/>
  <p:tag name="ARTICULATE_TITLE_TAG" val="closing slide"/>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Lst>
</file>

<file path=ppt/tags/tag2.xml><?xml version="1.0" encoding="utf-8"?>
<p:tagLst xmlns:a="http://schemas.openxmlformats.org/drawingml/2006/main" xmlns:r="http://schemas.openxmlformats.org/officeDocument/2006/relationships" xmlns:p="http://schemas.openxmlformats.org/presentationml/2006/main">
  <p:tag name="AUDIO_ID" val="259"/>
  <p:tag name="ORIGINAL_AUDIO_FILEPATH" val="H:\röplabda\MTM 2015\e-learning materials\Libero rules general\hangok\Script for general Libero rules 1.m4a"/>
  <p:tag name="ELAPSEDTIME" val="31.062"/>
  <p:tag name="ARTICULATE_TITLE_TAG" val="general Liebro rules opening slide"/>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309"/>
  <p:tag name="ARTICULATE_TITLE_TAG" val="TEAM COMPOSITION"/>
  <p:tag name="ORIGINAL_AUDIO_FILEPATH" val="H:\röplabda\MTM 2015\e-learning materials\Libero rules general\hangok\Script for general Libero rules 2.m4a"/>
  <p:tag name="ELAPSEDTIME" val="89.002"/>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 name="TIMELINE" val="0.60/17.90/33.70/57.70/81.30"/>
</p:tagLst>
</file>

<file path=ppt/tags/tag4.xml><?xml version="1.0" encoding="utf-8"?>
<p:tagLst xmlns:a="http://schemas.openxmlformats.org/drawingml/2006/main" xmlns:r="http://schemas.openxmlformats.org/officeDocument/2006/relationships" xmlns:p="http://schemas.openxmlformats.org/presentationml/2006/main">
  <p:tag name="AUDIO_ID" val="319"/>
  <p:tag name="ARTICULATE_TITLE_TAG" val="Equipment of Libero"/>
  <p:tag name="ORIGINAL_AUDIO_FILEPATH" val="H:\röplabda\MTM 2015\e-learning materials\Libero rules general\hangok\Script for general Libero rules 3.m4a"/>
  <p:tag name="ELAPSEDTIME" val="53.282"/>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 name="TIMELINE" val="2.00/5.90/11.80/24.20"/>
</p:tagLst>
</file>

<file path=ppt/tags/tag5.xml><?xml version="1.0" encoding="utf-8"?>
<p:tagLst xmlns:a="http://schemas.openxmlformats.org/drawingml/2006/main" xmlns:r="http://schemas.openxmlformats.org/officeDocument/2006/relationships" xmlns:p="http://schemas.openxmlformats.org/presentationml/2006/main">
  <p:tag name="AUDIO_ID" val="321"/>
  <p:tag name="ARTICULATE_TITLE_TAG" val="Equipment of Libero video"/>
  <p:tag name="ORIGINAL_AUDIO_FILEPATH" val="H:\röplabda\MTM 2015\e-learning materials\Libero rules general\hangok\Script for general Libero rules 4.m4a"/>
  <p:tag name="ELAPSEDTIME" val="21.962"/>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Lst>
</file>

<file path=ppt/tags/tag6.xml><?xml version="1.0" encoding="utf-8"?>
<p:tagLst xmlns:a="http://schemas.openxmlformats.org/drawingml/2006/main" xmlns:r="http://schemas.openxmlformats.org/officeDocument/2006/relationships" xmlns:p="http://schemas.openxmlformats.org/presentationml/2006/main">
  <p:tag name="AUDIO_ID" val="320"/>
  <p:tag name="ARTICULATE_TITLE_TAG" val="Equipment of a re-designated Libero"/>
  <p:tag name="ORIGINAL_AUDIO_FILEPATH" val="H:\röplabda\MTM 2015\e-learning materials\Libero rules general\hangok\Script for general Libero rules 5.m4a"/>
  <p:tag name="ELAPSEDTIME" val="42.002"/>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 name="TIMELINE" val="6.30/13.50/23.90"/>
</p:tagLst>
</file>

<file path=ppt/tags/tag7.xml><?xml version="1.0" encoding="utf-8"?>
<p:tagLst xmlns:a="http://schemas.openxmlformats.org/drawingml/2006/main" xmlns:r="http://schemas.openxmlformats.org/officeDocument/2006/relationships" xmlns:p="http://schemas.openxmlformats.org/presentationml/2006/main">
  <p:tag name="AUDIO_ID" val="313"/>
  <p:tag name="ARTICULATE_TITLE_TAG" val="UNIFORM OF A RE-DESIGNATED NEW LIBERO video"/>
  <p:tag name="ORIGINAL_AUDIO_FILEPATH" val="H:\röplabda\MTM 2015\e-learning materials\Libero rules general\hangok\Script for general Libero rules 6.m4a"/>
  <p:tag name="ELAPSEDTIME" val="26.402"/>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Lst>
</file>

<file path=ppt/tags/tag8.xml><?xml version="1.0" encoding="utf-8"?>
<p:tagLst xmlns:a="http://schemas.openxmlformats.org/drawingml/2006/main" xmlns:r="http://schemas.openxmlformats.org/officeDocument/2006/relationships" xmlns:p="http://schemas.openxmlformats.org/presentationml/2006/main">
  <p:tag name="AUDIO_ID" val="322"/>
  <p:tag name="ARTICULATE_TITLE_TAG" val="actions involving the Libero"/>
  <p:tag name="ORIGINAL_AUDIO_FILEPATH" val="H:\röplabda\MTM 2015\e-learning materials\Libero rules general\hangok\Script for general Libero rules 7.m4a"/>
  <p:tag name="ELAPSEDTIME" val="79.762"/>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 name="TIMELINE" val="7.80/11.60/21.70/30.20/43.70"/>
</p:tagLst>
</file>

<file path=ppt/tags/tag9.xml><?xml version="1.0" encoding="utf-8"?>
<p:tagLst xmlns:a="http://schemas.openxmlformats.org/drawingml/2006/main" xmlns:r="http://schemas.openxmlformats.org/officeDocument/2006/relationships" xmlns:p="http://schemas.openxmlformats.org/presentationml/2006/main">
  <p:tag name="AUDIO_ID" val="323"/>
  <p:tag name="ARTICULATE_TITLE_TAG" val="overhand fingers action video"/>
  <p:tag name="ARTICULATE_NAV_LEVEL" val="1"/>
  <p:tag name="ARTICULATE_SLIDE_PRESENTER_GUID" val="73bd6767-f9b9-475b-a0a9-dfe8e6ef9545"/>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4795</TotalTime>
  <Words>1654</Words>
  <Application>Microsoft Office PowerPoint</Application>
  <PresentationFormat>Egyéni</PresentationFormat>
  <Paragraphs>123</Paragraphs>
  <Slides>11</Slides>
  <Notes>11</Notes>
  <HiddenSlides>0</HiddenSlides>
  <MMClips>0</MMClips>
  <ScaleCrop>false</ScaleCrop>
  <HeadingPairs>
    <vt:vector size="4" baseType="variant">
      <vt:variant>
        <vt:lpstr>Téma</vt:lpstr>
      </vt:variant>
      <vt:variant>
        <vt:i4>1</vt:i4>
      </vt:variant>
      <vt:variant>
        <vt:lpstr>Diacímek</vt:lpstr>
      </vt:variant>
      <vt:variant>
        <vt:i4>11</vt:i4>
      </vt:variant>
    </vt:vector>
  </HeadingPairs>
  <TitlesOfParts>
    <vt:vector size="12" baseType="lpstr">
      <vt:lpstr>Leere Präsentation</vt:lpstr>
      <vt:lpstr>1. dia</vt:lpstr>
      <vt:lpstr>2. dia</vt:lpstr>
      <vt:lpstr>3. dia</vt:lpstr>
      <vt:lpstr>4. dia</vt:lpstr>
      <vt:lpstr>5. dia</vt:lpstr>
      <vt:lpstr>6. dia</vt:lpstr>
      <vt:lpstr>7. dia</vt:lpstr>
      <vt:lpstr>8. dia</vt:lpstr>
      <vt:lpstr>9. dia</vt:lpstr>
      <vt:lpstr>10. dia</vt:lpstr>
      <vt:lpstr>11. dia</vt:lpstr>
    </vt:vector>
  </TitlesOfParts>
  <Company>achtung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Heer</dc:creator>
  <cp:lastModifiedBy>Herpai László</cp:lastModifiedBy>
  <cp:revision>497</cp:revision>
  <cp:lastPrinted>2013-07-05T09:09:30Z</cp:lastPrinted>
  <dcterms:created xsi:type="dcterms:W3CDTF">2010-10-14T14:12:17Z</dcterms:created>
  <dcterms:modified xsi:type="dcterms:W3CDTF">2016-04-24T19:41:53Z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3_FIVB Structure</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D4A1668B-74B1-44F8-B74E-3354DF681D42</vt:lpwstr>
  </property>
  <property fmtid="{D5CDD505-2E9C-101B-9397-08002B2CF9AE}" pid="6" name="ArticulateProjectFull">
    <vt:lpwstr>H:\röplabda\MTM 2015\e-learning materials\Libero rules general\general Libero rules.ppta</vt:lpwstr>
  </property>
</Properties>
</file>